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comments/comment5.xml" ContentType="application/vnd.openxmlformats-officedocument.presentationml.comments+xml"/>
  <Override PartName="/ppt/notesSlides/notesSlide6.xml" ContentType="application/vnd.openxmlformats-officedocument.presentationml.notesSlide+xml"/>
  <Override PartName="/ppt/comments/comment6.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7.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8.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9.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0.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11.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12.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295" r:id="rId5"/>
    <p:sldId id="326" r:id="rId6"/>
    <p:sldId id="299" r:id="rId7"/>
    <p:sldId id="300" r:id="rId8"/>
    <p:sldId id="328" r:id="rId9"/>
    <p:sldId id="301" r:id="rId10"/>
    <p:sldId id="302" r:id="rId11"/>
    <p:sldId id="303" r:id="rId12"/>
    <p:sldId id="305" r:id="rId13"/>
    <p:sldId id="306" r:id="rId14"/>
    <p:sldId id="327" r:id="rId15"/>
    <p:sldId id="307" r:id="rId16"/>
    <p:sldId id="308" r:id="rId17"/>
    <p:sldId id="311" r:id="rId18"/>
    <p:sldId id="310" r:id="rId19"/>
    <p:sldId id="314" r:id="rId20"/>
    <p:sldId id="313" r:id="rId21"/>
    <p:sldId id="315" r:id="rId22"/>
    <p:sldId id="316" r:id="rId23"/>
    <p:sldId id="317" r:id="rId24"/>
    <p:sldId id="312" r:id="rId25"/>
    <p:sldId id="319" r:id="rId26"/>
    <p:sldId id="320" r:id="rId27"/>
    <p:sldId id="321" r:id="rId28"/>
    <p:sldId id="322" r:id="rId29"/>
    <p:sldId id="324" r:id="rId30"/>
    <p:sldId id="325" r:id="rId31"/>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3" userDrawn="1">
          <p15:clr>
            <a:srgbClr val="A4A3A4"/>
          </p15:clr>
        </p15:guide>
        <p15:guide id="2" pos="4201" userDrawn="1">
          <p15:clr>
            <a:srgbClr val="A4A3A4"/>
          </p15:clr>
        </p15:guide>
        <p15:guide id="3" orient="horz" pos="5978" userDrawn="1">
          <p15:clr>
            <a:srgbClr val="A4A3A4"/>
          </p15:clr>
        </p15:guide>
        <p15:guide id="4" orient="horz" pos="1759" userDrawn="1">
          <p15:clr>
            <a:srgbClr val="A4A3A4"/>
          </p15:clr>
        </p15:guide>
        <p15:guide id="5" pos="11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tkämper, Jil, ZY" initials="HJZ" lastIdx="1" clrIdx="0">
    <p:extLst>
      <p:ext uri="{19B8F6BF-5375-455C-9EA6-DF929625EA0E}">
        <p15:presenceInfo xmlns:p15="http://schemas.microsoft.com/office/powerpoint/2012/main" userId="S-1-5-21-82987232-880570847-475923621-39774" providerId="AD"/>
      </p:ext>
    </p:extLst>
  </p:cmAuthor>
  <p:cmAuthor id="2" name="Grot, Alina, ZP-AY" initials="GAZ" lastIdx="6" clrIdx="1">
    <p:extLst>
      <p:ext uri="{19B8F6BF-5375-455C-9EA6-DF929625EA0E}">
        <p15:presenceInfo xmlns:p15="http://schemas.microsoft.com/office/powerpoint/2012/main" userId="S-1-5-21-82987232-880570847-475923621-18756" providerId="AD"/>
      </p:ext>
    </p:extLst>
  </p:cmAuthor>
  <p:cmAuthor id="3" name="Hecker, Martina, ZP-AY" initials="HMZ" lastIdx="10" clrIdx="2">
    <p:extLst>
      <p:ext uri="{19B8F6BF-5375-455C-9EA6-DF929625EA0E}">
        <p15:presenceInfo xmlns:p15="http://schemas.microsoft.com/office/powerpoint/2012/main" userId="S-1-5-21-82987232-880570847-475923621-17536" providerId="AD"/>
      </p:ext>
    </p:extLst>
  </p:cmAuthor>
  <p:cmAuthor id="4" name="Jakob tor Weihen, Martina, ZY" initials="JtWMZ" lastIdx="2" clrIdx="3">
    <p:extLst>
      <p:ext uri="{19B8F6BF-5375-455C-9EA6-DF929625EA0E}">
        <p15:presenceInfo xmlns:p15="http://schemas.microsoft.com/office/powerpoint/2012/main" userId="S-1-5-21-16491326-3514880804-56677091-71767" providerId="AD"/>
      </p:ext>
    </p:extLst>
  </p:cmAuthor>
  <p:cmAuthor id="5" name="Echterhoff, Laura, ZY" initials="ELZ" lastIdx="20" clrIdx="4">
    <p:extLst>
      <p:ext uri="{19B8F6BF-5375-455C-9EA6-DF929625EA0E}">
        <p15:presenceInfo xmlns:p15="http://schemas.microsoft.com/office/powerpoint/2012/main" userId="S-1-5-21-16491326-3514880804-56677091-56117" providerId="AD"/>
      </p:ext>
    </p:extLst>
  </p:cmAuthor>
  <p:cmAuthor id="6" name="Grot, Alina, ZY" initials="GAZ" lastIdx="3" clrIdx="5">
    <p:extLst>
      <p:ext uri="{19B8F6BF-5375-455C-9EA6-DF929625EA0E}">
        <p15:presenceInfo xmlns:p15="http://schemas.microsoft.com/office/powerpoint/2012/main" userId="S-1-5-21-16491326-3514880804-56677091-71751" providerId="AD"/>
      </p:ext>
    </p:extLst>
  </p:cmAuthor>
  <p:cmAuthor id="7" name="Mönninghoff, Martina, ZY" initials="MMZ" lastIdx="4" clrIdx="6">
    <p:extLst>
      <p:ext uri="{19B8F6BF-5375-455C-9EA6-DF929625EA0E}">
        <p15:presenceInfo xmlns:p15="http://schemas.microsoft.com/office/powerpoint/2012/main" userId="S-1-5-21-16491326-3514880804-56677091-71942" providerId="AD"/>
      </p:ext>
    </p:extLst>
  </p:cmAuthor>
  <p:cmAuthor id="8" name="Bensch, Hanna, ZY" initials="BHZ" lastIdx="16" clrIdx="7">
    <p:extLst>
      <p:ext uri="{19B8F6BF-5375-455C-9EA6-DF929625EA0E}">
        <p15:presenceInfo xmlns:p15="http://schemas.microsoft.com/office/powerpoint/2012/main" userId="S-1-5-21-16491326-3514880804-56677091-71609" providerId="AD"/>
      </p:ext>
    </p:extLst>
  </p:cmAuthor>
  <p:cmAuthor id="9" name="Hansen, Sophia, ZY" initials="HSZ" lastIdx="23" clrIdx="8">
    <p:extLst>
      <p:ext uri="{19B8F6BF-5375-455C-9EA6-DF929625EA0E}">
        <p15:presenceInfo xmlns:p15="http://schemas.microsoft.com/office/powerpoint/2012/main" userId="S::Sophia.Hansen@bertelsmann.de::f5f0a624-7ca0-4ee9-90ae-4d31c8dcdf12" providerId="AD"/>
      </p:ext>
    </p:extLst>
  </p:cmAuthor>
  <p:cmAuthor id="10" name="Küster, Anika, ZY" initials="KAZ" lastIdx="4" clrIdx="9">
    <p:extLst>
      <p:ext uri="{19B8F6BF-5375-455C-9EA6-DF929625EA0E}">
        <p15:presenceInfo xmlns:p15="http://schemas.microsoft.com/office/powerpoint/2012/main" userId="S-1-5-21-16491326-3514880804-56677091-161629" providerId="AD"/>
      </p:ext>
    </p:extLst>
  </p:cmAuthor>
  <p:cmAuthor id="11" name="Wickenhagen, Dörte, ZY" initials="WDZ" lastIdx="24" clrIdx="10">
    <p:extLst>
      <p:ext uri="{19B8F6BF-5375-455C-9EA6-DF929625EA0E}">
        <p15:presenceInfo xmlns:p15="http://schemas.microsoft.com/office/powerpoint/2012/main" userId="S-1-5-21-16491326-3514880804-56677091-72156" providerId="AD"/>
      </p:ext>
    </p:extLst>
  </p:cmAuthor>
  <p:cmAuthor id="12" name="Meindel, Jennifer, ZY" initials="MJZ" lastIdx="30" clrIdx="11">
    <p:extLst>
      <p:ext uri="{19B8F6BF-5375-455C-9EA6-DF929625EA0E}">
        <p15:presenceInfo xmlns:p15="http://schemas.microsoft.com/office/powerpoint/2012/main" userId="S::Jennifer.Meindel@bertelsmann.de::0a08f921-da98-4868-a352-3d66d133185a" providerId="AD"/>
      </p:ext>
    </p:extLst>
  </p:cmAuthor>
  <p:cmAuthor id="13" name="Bensch, Hanna, ZY" initials="BZ" lastIdx="1" clrIdx="12">
    <p:extLst>
      <p:ext uri="{19B8F6BF-5375-455C-9EA6-DF929625EA0E}">
        <p15:presenceInfo xmlns:p15="http://schemas.microsoft.com/office/powerpoint/2012/main" userId="S::hanna.bensch@bertelsmann.de::9b84de7a-9a8a-4a22-9114-ccd29620ba5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7FB0"/>
    <a:srgbClr val="0074AA"/>
    <a:srgbClr val="002D64"/>
    <a:srgbClr val="55A2C6"/>
    <a:srgbClr val="00628E"/>
    <a:srgbClr val="FFFFFF"/>
    <a:srgbClr val="E6E6E6"/>
    <a:srgbClr val="DCDCDC"/>
    <a:srgbClr val="F0F0F0"/>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695528-846E-4FA9-B7BC-293C83DB1A8C}" v="413" dt="2020-06-16T14:53:00.19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2094" y="90"/>
      </p:cViewPr>
      <p:guideLst>
        <p:guide orient="horz" pos="3143"/>
        <p:guide pos="4201"/>
        <p:guide orient="horz" pos="5978"/>
        <p:guide orient="horz" pos="1759"/>
        <p:guide pos="11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indel, Jennifer, ZY" userId="S::jennifer.meindel@bertelsmann.de::0a08f921-da98-4868-a352-3d66d133185a" providerId="AD" clId="Web-{77695528-846E-4FA9-B7BC-293C83DB1A8C}"/>
    <pc:docChg chg="modSld">
      <pc:chgData name="Meindel, Jennifer, ZY" userId="S::jennifer.meindel@bertelsmann.de::0a08f921-da98-4868-a352-3d66d133185a" providerId="AD" clId="Web-{77695528-846E-4FA9-B7BC-293C83DB1A8C}" dt="2020-06-16T14:53:00.194" v="403"/>
      <pc:docMkLst>
        <pc:docMk/>
      </pc:docMkLst>
      <pc:sldChg chg="modSp addCm">
        <pc:chgData name="Meindel, Jennifer, ZY" userId="S::jennifer.meindel@bertelsmann.de::0a08f921-da98-4868-a352-3d66d133185a" providerId="AD" clId="Web-{77695528-846E-4FA9-B7BC-293C83DB1A8C}" dt="2020-06-16T14:34:20.538" v="7" actId="20577"/>
        <pc:sldMkLst>
          <pc:docMk/>
          <pc:sldMk cId="331967421" sldId="301"/>
        </pc:sldMkLst>
        <pc:spChg chg="mod">
          <ac:chgData name="Meindel, Jennifer, ZY" userId="S::jennifer.meindel@bertelsmann.de::0a08f921-da98-4868-a352-3d66d133185a" providerId="AD" clId="Web-{77695528-846E-4FA9-B7BC-293C83DB1A8C}" dt="2020-06-16T14:34:20.538" v="7" actId="20577"/>
          <ac:spMkLst>
            <pc:docMk/>
            <pc:sldMk cId="331967421" sldId="301"/>
            <ac:spMk id="5" creationId="{00000000-0000-0000-0000-000000000000}"/>
          </ac:spMkLst>
        </pc:spChg>
      </pc:sldChg>
      <pc:sldChg chg="modSp">
        <pc:chgData name="Meindel, Jennifer, ZY" userId="S::jennifer.meindel@bertelsmann.de::0a08f921-da98-4868-a352-3d66d133185a" providerId="AD" clId="Web-{77695528-846E-4FA9-B7BC-293C83DB1A8C}" dt="2020-06-16T14:35:13.523" v="22" actId="1076"/>
        <pc:sldMkLst>
          <pc:docMk/>
          <pc:sldMk cId="4137515560" sldId="303"/>
        </pc:sldMkLst>
        <pc:spChg chg="mod">
          <ac:chgData name="Meindel, Jennifer, ZY" userId="S::jennifer.meindel@bertelsmann.de::0a08f921-da98-4868-a352-3d66d133185a" providerId="AD" clId="Web-{77695528-846E-4FA9-B7BC-293C83DB1A8C}" dt="2020-06-16T14:35:13.523" v="22" actId="1076"/>
          <ac:spMkLst>
            <pc:docMk/>
            <pc:sldMk cId="4137515560" sldId="303"/>
            <ac:spMk id="5" creationId="{00000000-0000-0000-0000-000000000000}"/>
          </ac:spMkLst>
        </pc:spChg>
      </pc:sldChg>
      <pc:sldChg chg="modSp">
        <pc:chgData name="Meindel, Jennifer, ZY" userId="S::jennifer.meindel@bertelsmann.de::0a08f921-da98-4868-a352-3d66d133185a" providerId="AD" clId="Web-{77695528-846E-4FA9-B7BC-293C83DB1A8C}" dt="2020-06-16T14:44:20.640" v="319"/>
        <pc:sldMkLst>
          <pc:docMk/>
          <pc:sldMk cId="2923555785" sldId="316"/>
        </pc:sldMkLst>
        <pc:spChg chg="mod">
          <ac:chgData name="Meindel, Jennifer, ZY" userId="S::jennifer.meindel@bertelsmann.de::0a08f921-da98-4868-a352-3d66d133185a" providerId="AD" clId="Web-{77695528-846E-4FA9-B7BC-293C83DB1A8C}" dt="2020-06-16T14:44:20.640" v="319"/>
          <ac:spMkLst>
            <pc:docMk/>
            <pc:sldMk cId="2923555785" sldId="316"/>
            <ac:spMk id="5" creationId="{00000000-0000-0000-0000-000000000000}"/>
          </ac:spMkLst>
        </pc:spChg>
      </pc:sldChg>
      <pc:sldChg chg="modSp">
        <pc:chgData name="Meindel, Jennifer, ZY" userId="S::jennifer.meindel@bertelsmann.de::0a08f921-da98-4868-a352-3d66d133185a" providerId="AD" clId="Web-{77695528-846E-4FA9-B7BC-293C83DB1A8C}" dt="2020-06-16T14:51:36.365" v="400" actId="20577"/>
        <pc:sldMkLst>
          <pc:docMk/>
          <pc:sldMk cId="613875411" sldId="317"/>
        </pc:sldMkLst>
        <pc:spChg chg="mod">
          <ac:chgData name="Meindel, Jennifer, ZY" userId="S::jennifer.meindel@bertelsmann.de::0a08f921-da98-4868-a352-3d66d133185a" providerId="AD" clId="Web-{77695528-846E-4FA9-B7BC-293C83DB1A8C}" dt="2020-06-16T14:51:36.365" v="400" actId="20577"/>
          <ac:spMkLst>
            <pc:docMk/>
            <pc:sldMk cId="613875411" sldId="317"/>
            <ac:spMk id="12" creationId="{0305DBFE-7BE7-47FA-BE17-9A89907606C8}"/>
          </ac:spMkLst>
        </pc:spChg>
      </pc:sldChg>
      <pc:sldChg chg="addCm">
        <pc:chgData name="Meindel, Jennifer, ZY" userId="S::jennifer.meindel@bertelsmann.de::0a08f921-da98-4868-a352-3d66d133185a" providerId="AD" clId="Web-{77695528-846E-4FA9-B7BC-293C83DB1A8C}" dt="2020-06-16T14:53:00.194" v="403"/>
        <pc:sldMkLst>
          <pc:docMk/>
          <pc:sldMk cId="2219591611" sldId="322"/>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2" dt="2020-06-04T15:17:08.256" idx="9">
    <p:pos x="998" y="2235"/>
    <p:text>Seitenzahlen müssen am Ende noch aktualisiert werden!</p:text>
    <p:extLst>
      <p:ext uri="{C676402C-5697-4E1C-873F-D02D1690AC5C}">
        <p15:threadingInfo xmlns:p15="http://schemas.microsoft.com/office/powerpoint/2012/main" timeZoneBias="-1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9" dt="2020-06-08T08:55:09.740" idx="19">
    <p:pos x="10" y="10"/>
    <p:text>Hier auch nochmal die Language Frage einbauen.</p:text>
    <p:extLst>
      <p:ext uri="{C676402C-5697-4E1C-873F-D02D1690AC5C}">
        <p15:threadingInfo xmlns:p15="http://schemas.microsoft.com/office/powerpoint/2012/main" timeZoneBias="-12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2" dt="2020-06-03T18:37:08.131" idx="6">
    <p:pos x="859" y="6994"/>
    <p:text>Rücksprache mit anbieter</p:text>
    <p:extLst>
      <p:ext uri="{C676402C-5697-4E1C-873F-D02D1690AC5C}">
        <p15:threadingInfo xmlns:p15="http://schemas.microsoft.com/office/powerpoint/2012/main" timeZoneBias="-120"/>
      </p:ext>
    </p:extLst>
  </p:cm>
  <p:cm authorId="9" dt="2020-06-08T08:59:07.623" idx="22">
    <p:pos x="10" y="10"/>
    <p:text>Bei AWS und Microsoft muss man pro 3 tages Training zahlen oder? Vielleicht sollten wir das auch nochmal irgendwo mit aufnehmen.</p:text>
    <p:extLst>
      <p:ext uri="{C676402C-5697-4E1C-873F-D02D1690AC5C}">
        <p15:threadingInfo xmlns:p15="http://schemas.microsoft.com/office/powerpoint/2012/main" timeZoneBias="-12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9" dt="2020-06-08T09:02:04.108" idx="23">
    <p:pos x="4330" y="1732"/>
    <p:text>More information geht ja fast gar nicht. Eher eine Übersicht, um alles auf einen Blick zu haben. ;)</p:text>
    <p:extLst>
      <p:ext uri="{C676402C-5697-4E1C-873F-D02D1690AC5C}">
        <p15:threadingInfo xmlns:p15="http://schemas.microsoft.com/office/powerpoint/2012/main" timeZoneBias="-120"/>
      </p:ext>
    </p:extLst>
  </p:cm>
  <p:cm authorId="12" dt="2020-06-10T22:34:25.603" idx="25">
    <p:pos x="4330" y="1828"/>
    <p:text>Fühlt sich jemand berufen da mal eine Tabelle raus zu machen? ;-)</p:text>
    <p:extLst>
      <p:ext uri="{C676402C-5697-4E1C-873F-D02D1690AC5C}">
        <p15:threadingInfo xmlns:p15="http://schemas.microsoft.com/office/powerpoint/2012/main" timeZoneBias="-120">
          <p15:parentCm authorId="9" idx="23"/>
        </p15:threadingInfo>
      </p:ext>
    </p:extLst>
  </p:cm>
  <p:cm authorId="8" dt="2020-06-16T16:01:38.350" idx="16">
    <p:pos x="4330" y="1924"/>
    <p:text>Seite 22-25 zusammenfassen? Ist das nicht auch alles im Anbietervergleich? crazy idee: was passiert, wenn wir das rausnehmen?</p:text>
    <p:extLst>
      <p:ext uri="{C676402C-5697-4E1C-873F-D02D1690AC5C}">
        <p15:threadingInfo xmlns:p15="http://schemas.microsoft.com/office/powerpoint/2012/main" timeZoneBias="-120">
          <p15:parentCm authorId="9" idx="23"/>
        </p15:threadingInfo>
      </p:ext>
    </p:extLst>
  </p:cm>
  <p:cm authorId="12" dt="2020-06-16T07:53:00.194" idx="30">
    <p:pos x="4330" y="2020"/>
    <p:text>Crazy aber genial aus meiner Sicht! Müssen dann nur halt einmal abgleichen, ob alles in der Übersicht vorhanden ist und dann prominent darauf hinweisen.
</p:text>
    <p:extLst>
      <p:ext uri="{C676402C-5697-4E1C-873F-D02D1690AC5C}">
        <p15:threadingInfo xmlns:p15="http://schemas.microsoft.com/office/powerpoint/2012/main" timeZoneBias="420">
          <p15:parentCm authorId="9" idx="23"/>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2" dt="2020-06-04T15:17:29.581" idx="10">
    <p:pos x="783" y="2250"/>
    <p:text>Seitenzahlen müssen am Ende noch aktualisiert werden!</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8" dt="2020-06-05T16:31:31.546" idx="7">
    <p:pos x="2038" y="4440"/>
    <p:text>wir haben ja auch virtual led trainings - das sollten wir hier an der stelle vielleicht auch aufnehmen?</p:text>
    <p:extLst>
      <p:ext uri="{C676402C-5697-4E1C-873F-D02D1690AC5C}">
        <p15:threadingInfo xmlns:p15="http://schemas.microsoft.com/office/powerpoint/2012/main" timeZoneBias="-120"/>
      </p:ext>
    </p:extLst>
  </p:cm>
  <p:cm authorId="12" dt="2020-06-08T04:39:21.989" idx="15">
    <p:pos x="2038" y="4576"/>
    <p:text>Formate "Wie lernt man im Cloud Curriculum" darstellen Lizenz/WBT oder vILTs
</p:text>
    <p:extLst>
      <p:ext uri="{C676402C-5697-4E1C-873F-D02D1690AC5C}">
        <p15:threadingInfo xmlns:p15="http://schemas.microsoft.com/office/powerpoint/2012/main" timeZoneBias="420">
          <p15:parentCm authorId="8" idx="7"/>
        </p15:threadingInfo>
      </p:ext>
    </p:extLst>
  </p:cm>
  <p:cm authorId="12" dt="2020-06-10T22:35:45.029" idx="26">
    <p:pos x="2038" y="4536"/>
    <p:text>kommt nun als Übersicht weiter unten</p:text>
    <p:extLst>
      <p:ext uri="{C676402C-5697-4E1C-873F-D02D1690AC5C}">
        <p15:threadingInfo xmlns:p15="http://schemas.microsoft.com/office/powerpoint/2012/main" timeZoneBias="-120">
          <p15:parentCm authorId="8" idx="7"/>
        </p15:threadingInfo>
      </p:ext>
    </p:extLst>
  </p:cm>
  <p:cm authorId="9" dt="2020-06-08T08:41:53.916" idx="9">
    <p:pos x="2709" y="3450"/>
    <p:text>Ist es nicht eher eine Kuration digitaler Angebote?</p:text>
    <p:extLst>
      <p:ext uri="{C676402C-5697-4E1C-873F-D02D1690AC5C}">
        <p15:threadingInfo xmlns:p15="http://schemas.microsoft.com/office/powerpoint/2012/main" timeZoneBias="-120"/>
      </p:ext>
    </p:extLst>
  </p:cm>
  <p:cm authorId="12" dt="2020-06-08T04:40:28.473" idx="16">
    <p:pos x="2709" y="3586"/>
    <p:text>ich habe es jetzt curated digital learning offer genannt</p:text>
    <p:extLst>
      <p:ext uri="{C676402C-5697-4E1C-873F-D02D1690AC5C}">
        <p15:threadingInfo xmlns:p15="http://schemas.microsoft.com/office/powerpoint/2012/main" timeZoneBias="420">
          <p15:parentCm authorId="9" idx="9"/>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2" dt="2020-06-04T17:37:12.649" idx="11">
    <p:pos x="3756" y="4109"/>
    <p:text>Am Ende aktualisieren</p:text>
    <p:extLst>
      <p:ext uri="{C676402C-5697-4E1C-873F-D02D1690AC5C}">
        <p15:threadingInfo xmlns:p15="http://schemas.microsoft.com/office/powerpoint/2012/main" timeZoneBias="-120"/>
      </p:ext>
    </p:extLst>
  </p:cm>
  <p:cm authorId="9" dt="2020-06-08T08:43:32.449" idx="11">
    <p:pos x="2296" y="2275"/>
    <p:text>Hier denke ich immer wieder, ob man vielleicht dazu schreiben muss dass diese Communities bei den jeweiligen Lernanbietern sind und nicht dass wir sie anbieten?</p:text>
    <p:extLst>
      <p:ext uri="{C676402C-5697-4E1C-873F-D02D1690AC5C}">
        <p15:threadingInfo xmlns:p15="http://schemas.microsoft.com/office/powerpoint/2012/main" timeZoneBias="-120"/>
      </p:ext>
    </p:extLst>
  </p:cm>
  <p:cm authorId="12" dt="2020-06-10T21:12:08.243" idx="18">
    <p:pos x="2296" y="2371"/>
    <p:text>powered by the respective learning provider</p:text>
    <p:extLst>
      <p:ext uri="{C676402C-5697-4E1C-873F-D02D1690AC5C}">
        <p15:threadingInfo xmlns:p15="http://schemas.microsoft.com/office/powerpoint/2012/main" timeZoneBias="-120">
          <p15:parentCm authorId="9" idx="11"/>
        </p15:threadingInfo>
      </p:ext>
    </p:extLst>
  </p:cm>
  <p:cm authorId="9" dt="2020-06-08T08:45:24.351" idx="12">
    <p:pos x="4105" y="4275"/>
    <p:text>die beiden gehören zusammen. Der Text darunter beantwortet eine andere Frage - eher in richtung wie starte.</p:text>
    <p:extLst>
      <p:ext uri="{C676402C-5697-4E1C-873F-D02D1690AC5C}">
        <p15:threadingInfo xmlns:p15="http://schemas.microsoft.com/office/powerpoint/2012/main" timeZoneBias="-120"/>
      </p:ext>
    </p:extLst>
  </p:cm>
  <p:cm authorId="12" dt="2020-06-10T21:13:07.855" idx="19">
    <p:pos x="4105" y="4371"/>
    <p:text>Hä?</p:text>
    <p:extLst>
      <p:ext uri="{C676402C-5697-4E1C-873F-D02D1690AC5C}">
        <p15:threadingInfo xmlns:p15="http://schemas.microsoft.com/office/powerpoint/2012/main" timeZoneBias="-120">
          <p15:parentCm authorId="9" idx="12"/>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8" dt="2020-06-05T16:37:32.667" idx="9">
    <p:pos x="2186" y="3397"/>
    <p:text>hier sollten wir auch nochmal unterscheiden zwischen voll digital und virtual led</p:text>
    <p:extLst>
      <p:ext uri="{C676402C-5697-4E1C-873F-D02D1690AC5C}">
        <p15:threadingInfo xmlns:p15="http://schemas.microsoft.com/office/powerpoint/2012/main" timeZoneBias="-120"/>
      </p:ext>
    </p:extLst>
  </p:cm>
  <p:cm authorId="8" dt="2020-06-05T16:47:08.401" idx="12">
    <p:pos x="1894" y="3442"/>
    <p:text>vielleich erklären wir die Möglichkeiten einmal genauer?</p:text>
    <p:extLst>
      <p:ext uri="{C676402C-5697-4E1C-873F-D02D1690AC5C}">
        <p15:threadingInfo xmlns:p15="http://schemas.microsoft.com/office/powerpoint/2012/main" timeZoneBias="-120"/>
      </p:ext>
    </p:extLst>
  </p:cm>
  <p:cm authorId="9" dt="2020-06-08T08:46:42.785" idx="13">
    <p:pos x="4121" y="2117"/>
    <p:text>Das gehört finde ich eher zu der Frage auf der vorheigen Seite. Vielleicht nimmt man die Frage auch vor die vorige Frage...dann ist man mehr im Lesefluss.</p:text>
    <p:extLst>
      <p:ext uri="{C676402C-5697-4E1C-873F-D02D1690AC5C}">
        <p15:threadingInfo xmlns:p15="http://schemas.microsoft.com/office/powerpoint/2012/main" timeZoneBias="-120"/>
      </p:ext>
    </p:extLst>
  </p:cm>
  <p:cm authorId="12" dt="2020-06-10T21:15:05.602" idx="20">
    <p:pos x="4121" y="2213"/>
    <p:text>Habe ich getauscht</p:text>
    <p:extLst>
      <p:ext uri="{C676402C-5697-4E1C-873F-D02D1690AC5C}">
        <p15:threadingInfo xmlns:p15="http://schemas.microsoft.com/office/powerpoint/2012/main" timeZoneBias="-120">
          <p15:parentCm authorId="9" idx="13"/>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8" dt="2020-06-05T16:36:52.988" idx="8">
    <p:pos x="4038" y="3890"/>
    <p:text>Lass uns hier alles zur Buchung aufnehmen</p:text>
    <p:extLst>
      <p:ext uri="{C676402C-5697-4E1C-873F-D02D1690AC5C}">
        <p15:threadingInfo xmlns:p15="http://schemas.microsoft.com/office/powerpoint/2012/main" timeZoneBias="-120"/>
      </p:ext>
    </p:extLst>
  </p:cm>
  <p:cm authorId="12" dt="2020-06-10T22:40:05.839" idx="27">
    <p:pos x="4038" y="3986"/>
    <p:text>Was fehlt noch?</p:text>
    <p:extLst>
      <p:ext uri="{C676402C-5697-4E1C-873F-D02D1690AC5C}">
        <p15:threadingInfo xmlns:p15="http://schemas.microsoft.com/office/powerpoint/2012/main" timeZoneBias="-120">
          <p15:parentCm authorId="8" idx="8"/>
        </p15:threadingInfo>
      </p:ext>
    </p:extLst>
  </p:cm>
  <p:cm authorId="8" dt="2020-06-16T15:50:34.298" idx="15">
    <p:pos x="4038" y="4082"/>
    <p:text>Ich weiß nicht mehr, was ich damit gemeint habe :-)</p:text>
    <p:extLst>
      <p:ext uri="{C676402C-5697-4E1C-873F-D02D1690AC5C}">
        <p15:threadingInfo xmlns:p15="http://schemas.microsoft.com/office/powerpoint/2012/main" timeZoneBias="-120">
          <p15:parentCm authorId="8" idx="8"/>
        </p15:threadingInfo>
      </p:ext>
    </p:extLst>
  </p:cm>
  <p:cm authorId="8" dt="2020-06-16T15:49:42.336" idx="14">
    <p:pos x="2436" y="5159"/>
    <p:text>employees, participants statt students?</p:text>
    <p:extLst>
      <p:ext uri="{C676402C-5697-4E1C-873F-D02D1690AC5C}">
        <p15:threadingInfo xmlns:p15="http://schemas.microsoft.com/office/powerpoint/2012/main" timeZoneBias="-120"/>
      </p:ext>
    </p:extLst>
  </p:cm>
  <p:cm authorId="12" dt="2020-06-16T07:34:13.131" idx="29">
    <p:pos x="2436" y="5255"/>
    <p:text>habe jetzt participants geschrieben
</p:text>
    <p:extLst>
      <p:ext uri="{C676402C-5697-4E1C-873F-D02D1690AC5C}">
        <p15:threadingInfo xmlns:p15="http://schemas.microsoft.com/office/powerpoint/2012/main" timeZoneBias="420">
          <p15:parentCm authorId="8" idx="14"/>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2" dt="2020-06-03T14:51:20.745" idx="2">
    <p:pos x="4172" y="3064"/>
    <p:text>Richtigen Link hinterlegen</p:text>
    <p:extLst>
      <p:ext uri="{C676402C-5697-4E1C-873F-D02D1690AC5C}">
        <p15:threadingInfo xmlns:p15="http://schemas.microsoft.com/office/powerpoint/2012/main" timeZoneBias="-120"/>
      </p:ext>
    </p:extLst>
  </p:cm>
  <p:cm authorId="8" dt="2020-06-05T16:40:27.086" idx="10">
    <p:pos x="1580" y="1829"/>
    <p:text>vielleicht hier noch einen satz dazu, dass wir extra die spezifischen anbieter und neutrale anbieter haben?</p:text>
    <p:extLst>
      <p:ext uri="{C676402C-5697-4E1C-873F-D02D1690AC5C}">
        <p15:threadingInfo xmlns:p15="http://schemas.microsoft.com/office/powerpoint/2012/main" timeZoneBias="-120"/>
      </p:ext>
    </p:extLst>
  </p:cm>
  <p:cm authorId="9" dt="2020-06-08T08:48:42.283" idx="14">
    <p:pos x="1580" y="1965"/>
    <p:text>ja das find ich gut!</p:text>
    <p:extLst>
      <p:ext uri="{C676402C-5697-4E1C-873F-D02D1690AC5C}">
        <p15:threadingInfo xmlns:p15="http://schemas.microsoft.com/office/powerpoint/2012/main" timeZoneBias="-120">
          <p15:parentCm authorId="8" idx="10"/>
        </p15:threadingInfo>
      </p:ext>
    </p:extLst>
  </p:cm>
  <p:cm authorId="12" dt="2020-06-10T22:49:35.261" idx="28">
    <p:pos x="1580" y="1925"/>
    <p:text>hab ich ergänzt</p:text>
    <p:extLst>
      <p:ext uri="{C676402C-5697-4E1C-873F-D02D1690AC5C}">
        <p15:threadingInfo xmlns:p15="http://schemas.microsoft.com/office/powerpoint/2012/main" timeZoneBias="-120">
          <p15:parentCm authorId="8" idx="10"/>
        </p15:threadingInfo>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2" dt="2020-06-10T22:29:17.298" idx="24">
    <p:pos x="2600" y="3416"/>
    <p:text>prüfen</p:text>
    <p:extLst>
      <p:ext uri="{C676402C-5697-4E1C-873F-D02D1690AC5C}">
        <p15:threadingInfo xmlns:p15="http://schemas.microsoft.com/office/powerpoint/2012/main" timeZoneBias="-1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9" dt="2020-06-08T08:51:44.176" idx="16">
    <p:pos x="1550" y="3472"/>
    <p:text>Hier würde ich mittlerweile den größten Mehrwert sehen, denn die Community möglichkeiten sind im Nanodegree, anders als im Scholarship extrem begrenzt. der Fokus sollte hier auf 1:1 Betreuung durch einen Mentor liegen.</p:text>
    <p:extLst>
      <p:ext uri="{C676402C-5697-4E1C-873F-D02D1690AC5C}">
        <p15:threadingInfo xmlns:p15="http://schemas.microsoft.com/office/powerpoint/2012/main" timeZoneBias="-120"/>
      </p:ext>
    </p:extLst>
  </p:cm>
  <p:cm authorId="9" dt="2020-06-08T08:52:56.845" idx="17">
    <p:pos x="1550" y="3608"/>
    <p:text>Ach und vielleicht noch: HOhes ansehen bei Tech-related Companies...</p:text>
    <p:extLst>
      <p:ext uri="{C676402C-5697-4E1C-873F-D02D1690AC5C}">
        <p15:threadingInfo xmlns:p15="http://schemas.microsoft.com/office/powerpoint/2012/main" timeZoneBias="-120">
          <p15:parentCm authorId="9" idx="16"/>
        </p15:threadingInfo>
      </p:ext>
    </p:extLst>
  </p:cm>
  <p:cm authorId="12" dt="2020-06-10T21:48:52.813" idx="22">
    <p:pos x="1550" y="3568"/>
    <p:text>Aber nicht dass jemand denkt, er soll dann nach extern abwandern. Habe die Punkte etwas umsortiert und ergänzt</p:text>
    <p:extLst>
      <p:ext uri="{C676402C-5697-4E1C-873F-D02D1690AC5C}">
        <p15:threadingInfo xmlns:p15="http://schemas.microsoft.com/office/powerpoint/2012/main" timeZoneBias="-120">
          <p15:parentCm authorId="9" idx="16"/>
        </p15:threadingInfo>
      </p:ext>
    </p:extLst>
  </p:cm>
  <p:cm authorId="9" dt="2020-06-08T08:53:31.348" idx="18">
    <p:pos x="4048" y="4381"/>
    <p:text>Auch hier ist meine Lernaerfahrung, dass sich das Nanodegree eher über Projekte auszeichnet und die Quizze nur ab und zu dazwischen gemischt sind, um abwechslung in das Nanodegree zu bringen. Vielleicht sollte man deshalb die Projekte eher highlighten</p:text>
    <p:extLst>
      <p:ext uri="{C676402C-5697-4E1C-873F-D02D1690AC5C}">
        <p15:threadingInfo xmlns:p15="http://schemas.microsoft.com/office/powerpoint/2012/main" timeZoneBias="-120"/>
      </p:ext>
    </p:extLst>
  </p:cm>
  <p:cm authorId="12" dt="2020-06-10T21:52:27.089" idx="23">
    <p:pos x="4048" y="4477"/>
    <p:text>Hab das mal ein bisschen eingekürzt und gerefocussed</p:text>
    <p:extLst>
      <p:ext uri="{C676402C-5697-4E1C-873F-D02D1690AC5C}">
        <p15:threadingInfo xmlns:p15="http://schemas.microsoft.com/office/powerpoint/2012/main" timeZoneBias="-120">
          <p15:parentCm authorId="9" idx="18"/>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8056"/>
          </a:xfrm>
          <a:prstGeom prst="rect">
            <a:avLst/>
          </a:prstGeom>
        </p:spPr>
        <p:txBody>
          <a:bodyPr vert="horz" lIns="91432" tIns="45716" rIns="91432" bIns="45716" rtlCol="0"/>
          <a:lstStyle>
            <a:lvl1pPr algn="l">
              <a:defRPr sz="1200"/>
            </a:lvl1pPr>
          </a:lstStyle>
          <a:p>
            <a:endParaRPr lang="de-DE"/>
          </a:p>
        </p:txBody>
      </p:sp>
      <p:sp>
        <p:nvSpPr>
          <p:cNvPr id="3" name="Datumsplatzhalter 2"/>
          <p:cNvSpPr>
            <a:spLocks noGrp="1"/>
          </p:cNvSpPr>
          <p:nvPr>
            <p:ph type="dt" idx="1"/>
          </p:nvPr>
        </p:nvSpPr>
        <p:spPr>
          <a:xfrm>
            <a:off x="3850445" y="0"/>
            <a:ext cx="2945659" cy="498056"/>
          </a:xfrm>
          <a:prstGeom prst="rect">
            <a:avLst/>
          </a:prstGeom>
        </p:spPr>
        <p:txBody>
          <a:bodyPr vert="horz" lIns="91432" tIns="45716" rIns="91432" bIns="45716" rtlCol="0"/>
          <a:lstStyle>
            <a:lvl1pPr algn="r">
              <a:defRPr sz="1200"/>
            </a:lvl1pPr>
          </a:lstStyle>
          <a:p>
            <a:fld id="{E5CF51B0-D510-425F-8600-086862E33206}" type="datetimeFigureOut">
              <a:rPr lang="de-DE" smtClean="0"/>
              <a:t>16.06.2020</a:t>
            </a:fld>
            <a:endParaRPr lang="de-DE"/>
          </a:p>
        </p:txBody>
      </p:sp>
      <p:sp>
        <p:nvSpPr>
          <p:cNvPr id="4" name="Folienbildplatzhalt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32" tIns="45716" rIns="91432" bIns="45716"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32" tIns="45716" rIns="91432" bIns="45716"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428586"/>
            <a:ext cx="2945659" cy="498055"/>
          </a:xfrm>
          <a:prstGeom prst="rect">
            <a:avLst/>
          </a:prstGeom>
        </p:spPr>
        <p:txBody>
          <a:bodyPr vert="horz" lIns="91432" tIns="45716" rIns="91432" bIns="45716" rtlCol="0" anchor="b"/>
          <a:lstStyle>
            <a:lvl1pPr algn="l">
              <a:defRPr sz="1200"/>
            </a:lvl1pPr>
          </a:lstStyle>
          <a:p>
            <a:endParaRPr lang="de-DE"/>
          </a:p>
        </p:txBody>
      </p:sp>
      <p:sp>
        <p:nvSpPr>
          <p:cNvPr id="7" name="Foliennummernplatzhalter 6"/>
          <p:cNvSpPr>
            <a:spLocks noGrp="1"/>
          </p:cNvSpPr>
          <p:nvPr>
            <p:ph type="sldNum" sz="quarter" idx="5"/>
          </p:nvPr>
        </p:nvSpPr>
        <p:spPr>
          <a:xfrm>
            <a:off x="3850445" y="9428586"/>
            <a:ext cx="2945659" cy="498055"/>
          </a:xfrm>
          <a:prstGeom prst="rect">
            <a:avLst/>
          </a:prstGeom>
        </p:spPr>
        <p:txBody>
          <a:bodyPr vert="horz" lIns="91432" tIns="45716" rIns="91432" bIns="45716" rtlCol="0" anchor="b"/>
          <a:lstStyle>
            <a:lvl1pPr algn="r">
              <a:defRPr sz="1200"/>
            </a:lvl1pPr>
          </a:lstStyle>
          <a:p>
            <a:fld id="{42E9E56F-BEE5-4955-87D6-A417C5B9A928}" type="slidenum">
              <a:rPr lang="de-DE" smtClean="0"/>
              <a:t>‹Nr.›</a:t>
            </a:fld>
            <a:endParaRPr lang="de-DE"/>
          </a:p>
        </p:txBody>
      </p:sp>
    </p:spTree>
    <p:extLst>
      <p:ext uri="{BB962C8B-B14F-4D97-AF65-F5344CB8AC3E}">
        <p14:creationId xmlns:p14="http://schemas.microsoft.com/office/powerpoint/2010/main" val="524019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300"/>
              </a:spcBef>
              <a:buFont typeface="Arial" panose="020B0604020202020204" pitchFamily="34" charset="0"/>
              <a:buNone/>
            </a:pPr>
            <a:endParaRPr lang="en-US" sz="1200">
              <a:solidFill>
                <a:srgbClr val="002D64"/>
              </a:solidFill>
              <a:latin typeface="Arial" panose="020B0604020202020204" pitchFamily="34" charset="0"/>
              <a:cs typeface="Arial" panose="020B0604020202020204" pitchFamily="34" charset="0"/>
            </a:endParaRPr>
          </a:p>
          <a:p>
            <a:endParaRPr lang="de-DE"/>
          </a:p>
        </p:txBody>
      </p:sp>
      <p:sp>
        <p:nvSpPr>
          <p:cNvPr id="4" name="Foliennummernplatzhalter 3"/>
          <p:cNvSpPr>
            <a:spLocks noGrp="1"/>
          </p:cNvSpPr>
          <p:nvPr>
            <p:ph type="sldNum" sz="quarter" idx="10"/>
          </p:nvPr>
        </p:nvSpPr>
        <p:spPr/>
        <p:txBody>
          <a:bodyPr/>
          <a:lstStyle/>
          <a:p>
            <a:fld id="{42E9E56F-BEE5-4955-87D6-A417C5B9A928}" type="slidenum">
              <a:rPr lang="de-DE" smtClean="0"/>
              <a:t>1</a:t>
            </a:fld>
            <a:endParaRPr lang="de-DE"/>
          </a:p>
        </p:txBody>
      </p:sp>
    </p:spTree>
    <p:extLst>
      <p:ext uri="{BB962C8B-B14F-4D97-AF65-F5344CB8AC3E}">
        <p14:creationId xmlns:p14="http://schemas.microsoft.com/office/powerpoint/2010/main" val="1986878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300"/>
              </a:spcBef>
              <a:buFont typeface="Arial" panose="020B0604020202020204" pitchFamily="34" charset="0"/>
              <a:buNone/>
            </a:pPr>
            <a:endParaRPr lang="en-US" sz="1200">
              <a:solidFill>
                <a:srgbClr val="002D64"/>
              </a:solidFill>
              <a:latin typeface="Arial" panose="020B0604020202020204" pitchFamily="34" charset="0"/>
              <a:cs typeface="Arial" panose="020B0604020202020204" pitchFamily="34" charset="0"/>
            </a:endParaRPr>
          </a:p>
          <a:p>
            <a:endParaRPr lang="de-DE"/>
          </a:p>
        </p:txBody>
      </p:sp>
      <p:sp>
        <p:nvSpPr>
          <p:cNvPr id="4" name="Foliennummernplatzhalter 3"/>
          <p:cNvSpPr>
            <a:spLocks noGrp="1"/>
          </p:cNvSpPr>
          <p:nvPr>
            <p:ph type="sldNum" sz="quarter" idx="10"/>
          </p:nvPr>
        </p:nvSpPr>
        <p:spPr/>
        <p:txBody>
          <a:bodyPr/>
          <a:lstStyle/>
          <a:p>
            <a:fld id="{42E9E56F-BEE5-4955-87D6-A417C5B9A928}" type="slidenum">
              <a:rPr lang="de-DE" smtClean="0"/>
              <a:t>10</a:t>
            </a:fld>
            <a:endParaRPr lang="de-DE"/>
          </a:p>
        </p:txBody>
      </p:sp>
    </p:spTree>
    <p:extLst>
      <p:ext uri="{BB962C8B-B14F-4D97-AF65-F5344CB8AC3E}">
        <p14:creationId xmlns:p14="http://schemas.microsoft.com/office/powerpoint/2010/main" val="3322194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300"/>
              </a:spcBef>
              <a:buFont typeface="Arial" panose="020B0604020202020204" pitchFamily="34" charset="0"/>
              <a:buNone/>
            </a:pPr>
            <a:endParaRPr lang="en-US" sz="1200">
              <a:solidFill>
                <a:srgbClr val="002D64"/>
              </a:solidFill>
              <a:latin typeface="Arial" panose="020B0604020202020204" pitchFamily="34" charset="0"/>
              <a:cs typeface="Arial" panose="020B0604020202020204" pitchFamily="34" charset="0"/>
            </a:endParaRPr>
          </a:p>
          <a:p>
            <a:endParaRPr lang="de-DE"/>
          </a:p>
        </p:txBody>
      </p:sp>
      <p:sp>
        <p:nvSpPr>
          <p:cNvPr id="4" name="Foliennummernplatzhalter 3"/>
          <p:cNvSpPr>
            <a:spLocks noGrp="1"/>
          </p:cNvSpPr>
          <p:nvPr>
            <p:ph type="sldNum" sz="quarter" idx="10"/>
          </p:nvPr>
        </p:nvSpPr>
        <p:spPr/>
        <p:txBody>
          <a:bodyPr/>
          <a:lstStyle/>
          <a:p>
            <a:fld id="{42E9E56F-BEE5-4955-87D6-A417C5B9A928}" type="slidenum">
              <a:rPr lang="de-DE" smtClean="0"/>
              <a:t>11</a:t>
            </a:fld>
            <a:endParaRPr lang="de-DE"/>
          </a:p>
        </p:txBody>
      </p:sp>
    </p:spTree>
    <p:extLst>
      <p:ext uri="{BB962C8B-B14F-4D97-AF65-F5344CB8AC3E}">
        <p14:creationId xmlns:p14="http://schemas.microsoft.com/office/powerpoint/2010/main" val="716904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300"/>
              </a:spcBef>
              <a:buFont typeface="Arial" panose="020B0604020202020204" pitchFamily="34" charset="0"/>
              <a:buNone/>
            </a:pPr>
            <a:endParaRPr lang="en-US" sz="1200">
              <a:solidFill>
                <a:srgbClr val="002D64"/>
              </a:solidFill>
              <a:latin typeface="Arial" panose="020B0604020202020204" pitchFamily="34" charset="0"/>
              <a:cs typeface="Arial" panose="020B0604020202020204" pitchFamily="34" charset="0"/>
            </a:endParaRPr>
          </a:p>
          <a:p>
            <a:endParaRPr lang="de-DE"/>
          </a:p>
        </p:txBody>
      </p:sp>
      <p:sp>
        <p:nvSpPr>
          <p:cNvPr id="4" name="Foliennummernplatzhalter 3"/>
          <p:cNvSpPr>
            <a:spLocks noGrp="1"/>
          </p:cNvSpPr>
          <p:nvPr>
            <p:ph type="sldNum" sz="quarter" idx="10"/>
          </p:nvPr>
        </p:nvSpPr>
        <p:spPr/>
        <p:txBody>
          <a:bodyPr/>
          <a:lstStyle/>
          <a:p>
            <a:fld id="{42E9E56F-BEE5-4955-87D6-A417C5B9A928}" type="slidenum">
              <a:rPr lang="de-DE" smtClean="0"/>
              <a:t>12</a:t>
            </a:fld>
            <a:endParaRPr lang="de-DE"/>
          </a:p>
        </p:txBody>
      </p:sp>
    </p:spTree>
    <p:extLst>
      <p:ext uri="{BB962C8B-B14F-4D97-AF65-F5344CB8AC3E}">
        <p14:creationId xmlns:p14="http://schemas.microsoft.com/office/powerpoint/2010/main" val="2795606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300"/>
              </a:spcBef>
              <a:buFont typeface="Arial" panose="020B0604020202020204" pitchFamily="34" charset="0"/>
              <a:buNone/>
            </a:pPr>
            <a:endParaRPr lang="en-US" sz="1200">
              <a:solidFill>
                <a:srgbClr val="002D64"/>
              </a:solidFill>
              <a:latin typeface="Arial" panose="020B0604020202020204" pitchFamily="34" charset="0"/>
              <a:cs typeface="Arial" panose="020B0604020202020204" pitchFamily="34" charset="0"/>
            </a:endParaRPr>
          </a:p>
          <a:p>
            <a:endParaRPr lang="de-DE"/>
          </a:p>
        </p:txBody>
      </p:sp>
      <p:sp>
        <p:nvSpPr>
          <p:cNvPr id="4" name="Foliennummernplatzhalter 3"/>
          <p:cNvSpPr>
            <a:spLocks noGrp="1"/>
          </p:cNvSpPr>
          <p:nvPr>
            <p:ph type="sldNum" sz="quarter" idx="10"/>
          </p:nvPr>
        </p:nvSpPr>
        <p:spPr/>
        <p:txBody>
          <a:bodyPr/>
          <a:lstStyle/>
          <a:p>
            <a:fld id="{42E9E56F-BEE5-4955-87D6-A417C5B9A928}" type="slidenum">
              <a:rPr lang="de-DE" smtClean="0"/>
              <a:t>13</a:t>
            </a:fld>
            <a:endParaRPr lang="de-DE"/>
          </a:p>
        </p:txBody>
      </p:sp>
    </p:spTree>
    <p:extLst>
      <p:ext uri="{BB962C8B-B14F-4D97-AF65-F5344CB8AC3E}">
        <p14:creationId xmlns:p14="http://schemas.microsoft.com/office/powerpoint/2010/main" val="1388981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300"/>
              </a:spcBef>
              <a:buFont typeface="Arial" panose="020B0604020202020204" pitchFamily="34" charset="0"/>
              <a:buNone/>
            </a:pPr>
            <a:endParaRPr lang="en-US" sz="1200">
              <a:solidFill>
                <a:srgbClr val="002D64"/>
              </a:solidFill>
              <a:latin typeface="Arial" panose="020B0604020202020204" pitchFamily="34" charset="0"/>
              <a:cs typeface="Arial" panose="020B0604020202020204" pitchFamily="34" charset="0"/>
            </a:endParaRPr>
          </a:p>
          <a:p>
            <a:endParaRPr lang="de-DE"/>
          </a:p>
        </p:txBody>
      </p:sp>
      <p:sp>
        <p:nvSpPr>
          <p:cNvPr id="4" name="Foliennummernplatzhalter 3"/>
          <p:cNvSpPr>
            <a:spLocks noGrp="1"/>
          </p:cNvSpPr>
          <p:nvPr>
            <p:ph type="sldNum" sz="quarter" idx="10"/>
          </p:nvPr>
        </p:nvSpPr>
        <p:spPr/>
        <p:txBody>
          <a:bodyPr/>
          <a:lstStyle/>
          <a:p>
            <a:fld id="{42E9E56F-BEE5-4955-87D6-A417C5B9A928}" type="slidenum">
              <a:rPr lang="de-DE" smtClean="0"/>
              <a:t>14</a:t>
            </a:fld>
            <a:endParaRPr lang="de-DE"/>
          </a:p>
        </p:txBody>
      </p:sp>
    </p:spTree>
    <p:extLst>
      <p:ext uri="{BB962C8B-B14F-4D97-AF65-F5344CB8AC3E}">
        <p14:creationId xmlns:p14="http://schemas.microsoft.com/office/powerpoint/2010/main" val="2603462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300"/>
              </a:spcBef>
              <a:buFont typeface="Arial" panose="020B0604020202020204" pitchFamily="34" charset="0"/>
              <a:buNone/>
            </a:pPr>
            <a:endParaRPr lang="en-US" sz="1200">
              <a:solidFill>
                <a:srgbClr val="002D64"/>
              </a:solidFill>
              <a:latin typeface="Arial" panose="020B0604020202020204" pitchFamily="34" charset="0"/>
              <a:cs typeface="Arial" panose="020B0604020202020204" pitchFamily="34" charset="0"/>
            </a:endParaRPr>
          </a:p>
          <a:p>
            <a:endParaRPr lang="de-DE"/>
          </a:p>
        </p:txBody>
      </p:sp>
      <p:sp>
        <p:nvSpPr>
          <p:cNvPr id="4" name="Foliennummernplatzhalter 3"/>
          <p:cNvSpPr>
            <a:spLocks noGrp="1"/>
          </p:cNvSpPr>
          <p:nvPr>
            <p:ph type="sldNum" sz="quarter" idx="10"/>
          </p:nvPr>
        </p:nvSpPr>
        <p:spPr/>
        <p:txBody>
          <a:bodyPr/>
          <a:lstStyle/>
          <a:p>
            <a:fld id="{42E9E56F-BEE5-4955-87D6-A417C5B9A928}" type="slidenum">
              <a:rPr lang="de-DE" smtClean="0"/>
              <a:t>15</a:t>
            </a:fld>
            <a:endParaRPr lang="de-DE"/>
          </a:p>
        </p:txBody>
      </p:sp>
    </p:spTree>
    <p:extLst>
      <p:ext uri="{BB962C8B-B14F-4D97-AF65-F5344CB8AC3E}">
        <p14:creationId xmlns:p14="http://schemas.microsoft.com/office/powerpoint/2010/main" val="1540769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300"/>
              </a:spcBef>
              <a:buFont typeface="Arial" panose="020B0604020202020204" pitchFamily="34" charset="0"/>
              <a:buNone/>
            </a:pPr>
            <a:endParaRPr lang="en-US" sz="1200">
              <a:solidFill>
                <a:srgbClr val="002D64"/>
              </a:solidFill>
              <a:latin typeface="Arial" panose="020B0604020202020204" pitchFamily="34" charset="0"/>
              <a:cs typeface="Arial" panose="020B0604020202020204" pitchFamily="34" charset="0"/>
            </a:endParaRPr>
          </a:p>
          <a:p>
            <a:endParaRPr lang="de-DE"/>
          </a:p>
        </p:txBody>
      </p:sp>
      <p:sp>
        <p:nvSpPr>
          <p:cNvPr id="4" name="Foliennummernplatzhalter 3"/>
          <p:cNvSpPr>
            <a:spLocks noGrp="1"/>
          </p:cNvSpPr>
          <p:nvPr>
            <p:ph type="sldNum" sz="quarter" idx="10"/>
          </p:nvPr>
        </p:nvSpPr>
        <p:spPr/>
        <p:txBody>
          <a:bodyPr/>
          <a:lstStyle/>
          <a:p>
            <a:fld id="{42E9E56F-BEE5-4955-87D6-A417C5B9A928}" type="slidenum">
              <a:rPr lang="de-DE" smtClean="0"/>
              <a:t>16</a:t>
            </a:fld>
            <a:endParaRPr lang="de-DE"/>
          </a:p>
        </p:txBody>
      </p:sp>
    </p:spTree>
    <p:extLst>
      <p:ext uri="{BB962C8B-B14F-4D97-AF65-F5344CB8AC3E}">
        <p14:creationId xmlns:p14="http://schemas.microsoft.com/office/powerpoint/2010/main" val="375638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300"/>
              </a:spcBef>
              <a:buFont typeface="Arial" panose="020B0604020202020204" pitchFamily="34" charset="0"/>
              <a:buNone/>
            </a:pPr>
            <a:endParaRPr lang="en-US" sz="1200">
              <a:solidFill>
                <a:srgbClr val="002D64"/>
              </a:solidFill>
              <a:latin typeface="Arial" panose="020B0604020202020204" pitchFamily="34" charset="0"/>
              <a:cs typeface="Arial" panose="020B0604020202020204" pitchFamily="34" charset="0"/>
            </a:endParaRPr>
          </a:p>
          <a:p>
            <a:endParaRPr lang="de-DE"/>
          </a:p>
        </p:txBody>
      </p:sp>
      <p:sp>
        <p:nvSpPr>
          <p:cNvPr id="4" name="Foliennummernplatzhalter 3"/>
          <p:cNvSpPr>
            <a:spLocks noGrp="1"/>
          </p:cNvSpPr>
          <p:nvPr>
            <p:ph type="sldNum" sz="quarter" idx="10"/>
          </p:nvPr>
        </p:nvSpPr>
        <p:spPr/>
        <p:txBody>
          <a:bodyPr/>
          <a:lstStyle/>
          <a:p>
            <a:fld id="{42E9E56F-BEE5-4955-87D6-A417C5B9A928}" type="slidenum">
              <a:rPr lang="de-DE" smtClean="0"/>
              <a:t>17</a:t>
            </a:fld>
            <a:endParaRPr lang="de-DE"/>
          </a:p>
        </p:txBody>
      </p:sp>
    </p:spTree>
    <p:extLst>
      <p:ext uri="{BB962C8B-B14F-4D97-AF65-F5344CB8AC3E}">
        <p14:creationId xmlns:p14="http://schemas.microsoft.com/office/powerpoint/2010/main" val="3939779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300"/>
              </a:spcBef>
              <a:buFont typeface="Arial" panose="020B0604020202020204" pitchFamily="34" charset="0"/>
              <a:buNone/>
            </a:pPr>
            <a:endParaRPr lang="en-US" sz="1200">
              <a:solidFill>
                <a:srgbClr val="002D64"/>
              </a:solidFill>
              <a:latin typeface="Arial" panose="020B0604020202020204" pitchFamily="34" charset="0"/>
              <a:cs typeface="Arial" panose="020B0604020202020204" pitchFamily="34" charset="0"/>
            </a:endParaRPr>
          </a:p>
          <a:p>
            <a:endParaRPr lang="de-DE"/>
          </a:p>
        </p:txBody>
      </p:sp>
      <p:sp>
        <p:nvSpPr>
          <p:cNvPr id="4" name="Foliennummernplatzhalter 3"/>
          <p:cNvSpPr>
            <a:spLocks noGrp="1"/>
          </p:cNvSpPr>
          <p:nvPr>
            <p:ph type="sldNum" sz="quarter" idx="10"/>
          </p:nvPr>
        </p:nvSpPr>
        <p:spPr/>
        <p:txBody>
          <a:bodyPr/>
          <a:lstStyle/>
          <a:p>
            <a:fld id="{42E9E56F-BEE5-4955-87D6-A417C5B9A928}" type="slidenum">
              <a:rPr lang="de-DE" smtClean="0"/>
              <a:t>18</a:t>
            </a:fld>
            <a:endParaRPr lang="de-DE"/>
          </a:p>
        </p:txBody>
      </p:sp>
    </p:spTree>
    <p:extLst>
      <p:ext uri="{BB962C8B-B14F-4D97-AF65-F5344CB8AC3E}">
        <p14:creationId xmlns:p14="http://schemas.microsoft.com/office/powerpoint/2010/main" val="290735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300"/>
              </a:spcBef>
              <a:buFont typeface="Arial" panose="020B0604020202020204" pitchFamily="34" charset="0"/>
              <a:buNone/>
            </a:pPr>
            <a:endParaRPr lang="en-US" sz="1200">
              <a:solidFill>
                <a:srgbClr val="002D64"/>
              </a:solidFill>
              <a:latin typeface="Arial" panose="020B0604020202020204" pitchFamily="34" charset="0"/>
              <a:cs typeface="Arial" panose="020B0604020202020204" pitchFamily="34" charset="0"/>
            </a:endParaRPr>
          </a:p>
          <a:p>
            <a:endParaRPr lang="de-DE"/>
          </a:p>
        </p:txBody>
      </p:sp>
      <p:sp>
        <p:nvSpPr>
          <p:cNvPr id="4" name="Foliennummernplatzhalter 3"/>
          <p:cNvSpPr>
            <a:spLocks noGrp="1"/>
          </p:cNvSpPr>
          <p:nvPr>
            <p:ph type="sldNum" sz="quarter" idx="10"/>
          </p:nvPr>
        </p:nvSpPr>
        <p:spPr/>
        <p:txBody>
          <a:bodyPr/>
          <a:lstStyle/>
          <a:p>
            <a:fld id="{42E9E56F-BEE5-4955-87D6-A417C5B9A928}" type="slidenum">
              <a:rPr lang="de-DE" smtClean="0"/>
              <a:t>19</a:t>
            </a:fld>
            <a:endParaRPr lang="de-DE"/>
          </a:p>
        </p:txBody>
      </p:sp>
    </p:spTree>
    <p:extLst>
      <p:ext uri="{BB962C8B-B14F-4D97-AF65-F5344CB8AC3E}">
        <p14:creationId xmlns:p14="http://schemas.microsoft.com/office/powerpoint/2010/main" val="518198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300"/>
              </a:spcBef>
              <a:buFont typeface="Arial" panose="020B0604020202020204" pitchFamily="34" charset="0"/>
              <a:buNone/>
            </a:pPr>
            <a:endParaRPr lang="en-US" sz="1200">
              <a:solidFill>
                <a:srgbClr val="002D64"/>
              </a:solidFill>
              <a:latin typeface="Arial" panose="020B0604020202020204" pitchFamily="34" charset="0"/>
              <a:cs typeface="Arial" panose="020B0604020202020204" pitchFamily="34" charset="0"/>
            </a:endParaRPr>
          </a:p>
          <a:p>
            <a:endParaRPr lang="de-DE"/>
          </a:p>
        </p:txBody>
      </p:sp>
      <p:sp>
        <p:nvSpPr>
          <p:cNvPr id="4" name="Foliennummernplatzhalter 3"/>
          <p:cNvSpPr>
            <a:spLocks noGrp="1"/>
          </p:cNvSpPr>
          <p:nvPr>
            <p:ph type="sldNum" sz="quarter" idx="10"/>
          </p:nvPr>
        </p:nvSpPr>
        <p:spPr/>
        <p:txBody>
          <a:bodyPr/>
          <a:lstStyle/>
          <a:p>
            <a:fld id="{42E9E56F-BEE5-4955-87D6-A417C5B9A928}" type="slidenum">
              <a:rPr lang="de-DE" smtClean="0"/>
              <a:t>2</a:t>
            </a:fld>
            <a:endParaRPr lang="de-DE"/>
          </a:p>
        </p:txBody>
      </p:sp>
    </p:spTree>
    <p:extLst>
      <p:ext uri="{BB962C8B-B14F-4D97-AF65-F5344CB8AC3E}">
        <p14:creationId xmlns:p14="http://schemas.microsoft.com/office/powerpoint/2010/main" val="1067225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300"/>
              </a:spcBef>
              <a:buFont typeface="Arial" panose="020B0604020202020204" pitchFamily="34" charset="0"/>
              <a:buNone/>
            </a:pPr>
            <a:endParaRPr lang="en-US" sz="1200">
              <a:solidFill>
                <a:srgbClr val="002D64"/>
              </a:solidFill>
              <a:latin typeface="Arial" panose="020B0604020202020204" pitchFamily="34" charset="0"/>
              <a:cs typeface="Arial" panose="020B0604020202020204" pitchFamily="34" charset="0"/>
            </a:endParaRPr>
          </a:p>
          <a:p>
            <a:endParaRPr lang="de-DE"/>
          </a:p>
        </p:txBody>
      </p:sp>
      <p:sp>
        <p:nvSpPr>
          <p:cNvPr id="4" name="Foliennummernplatzhalter 3"/>
          <p:cNvSpPr>
            <a:spLocks noGrp="1"/>
          </p:cNvSpPr>
          <p:nvPr>
            <p:ph type="sldNum" sz="quarter" idx="10"/>
          </p:nvPr>
        </p:nvSpPr>
        <p:spPr/>
        <p:txBody>
          <a:bodyPr/>
          <a:lstStyle/>
          <a:p>
            <a:fld id="{42E9E56F-BEE5-4955-87D6-A417C5B9A928}" type="slidenum">
              <a:rPr lang="de-DE" smtClean="0"/>
              <a:t>20</a:t>
            </a:fld>
            <a:endParaRPr lang="de-DE"/>
          </a:p>
        </p:txBody>
      </p:sp>
    </p:spTree>
    <p:extLst>
      <p:ext uri="{BB962C8B-B14F-4D97-AF65-F5344CB8AC3E}">
        <p14:creationId xmlns:p14="http://schemas.microsoft.com/office/powerpoint/2010/main" val="1468853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300"/>
              </a:spcBef>
              <a:buFont typeface="Arial" panose="020B0604020202020204" pitchFamily="34" charset="0"/>
              <a:buNone/>
            </a:pPr>
            <a:endParaRPr lang="en-US" sz="1200">
              <a:solidFill>
                <a:srgbClr val="002D64"/>
              </a:solidFill>
              <a:latin typeface="Arial" panose="020B0604020202020204" pitchFamily="34" charset="0"/>
              <a:cs typeface="Arial" panose="020B0604020202020204" pitchFamily="34" charset="0"/>
            </a:endParaRPr>
          </a:p>
          <a:p>
            <a:endParaRPr lang="de-DE"/>
          </a:p>
        </p:txBody>
      </p:sp>
      <p:sp>
        <p:nvSpPr>
          <p:cNvPr id="4" name="Foliennummernplatzhalter 3"/>
          <p:cNvSpPr>
            <a:spLocks noGrp="1"/>
          </p:cNvSpPr>
          <p:nvPr>
            <p:ph type="sldNum" sz="quarter" idx="10"/>
          </p:nvPr>
        </p:nvSpPr>
        <p:spPr/>
        <p:txBody>
          <a:bodyPr/>
          <a:lstStyle/>
          <a:p>
            <a:fld id="{42E9E56F-BEE5-4955-87D6-A417C5B9A928}" type="slidenum">
              <a:rPr lang="de-DE" smtClean="0"/>
              <a:t>21</a:t>
            </a:fld>
            <a:endParaRPr lang="de-DE"/>
          </a:p>
        </p:txBody>
      </p:sp>
    </p:spTree>
    <p:extLst>
      <p:ext uri="{BB962C8B-B14F-4D97-AF65-F5344CB8AC3E}">
        <p14:creationId xmlns:p14="http://schemas.microsoft.com/office/powerpoint/2010/main" val="3815838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300"/>
              </a:spcBef>
              <a:buFont typeface="Arial" panose="020B0604020202020204" pitchFamily="34" charset="0"/>
              <a:buNone/>
            </a:pPr>
            <a:endParaRPr lang="en-US" sz="1200">
              <a:solidFill>
                <a:srgbClr val="002D64"/>
              </a:solidFill>
              <a:latin typeface="Arial" panose="020B0604020202020204" pitchFamily="34" charset="0"/>
              <a:cs typeface="Arial" panose="020B0604020202020204" pitchFamily="34" charset="0"/>
            </a:endParaRPr>
          </a:p>
          <a:p>
            <a:endParaRPr lang="de-DE"/>
          </a:p>
        </p:txBody>
      </p:sp>
      <p:sp>
        <p:nvSpPr>
          <p:cNvPr id="4" name="Foliennummernplatzhalter 3"/>
          <p:cNvSpPr>
            <a:spLocks noGrp="1"/>
          </p:cNvSpPr>
          <p:nvPr>
            <p:ph type="sldNum" sz="quarter" idx="10"/>
          </p:nvPr>
        </p:nvSpPr>
        <p:spPr/>
        <p:txBody>
          <a:bodyPr/>
          <a:lstStyle/>
          <a:p>
            <a:fld id="{42E9E56F-BEE5-4955-87D6-A417C5B9A928}" type="slidenum">
              <a:rPr lang="de-DE" smtClean="0"/>
              <a:t>22</a:t>
            </a:fld>
            <a:endParaRPr lang="de-DE"/>
          </a:p>
        </p:txBody>
      </p:sp>
    </p:spTree>
    <p:extLst>
      <p:ext uri="{BB962C8B-B14F-4D97-AF65-F5344CB8AC3E}">
        <p14:creationId xmlns:p14="http://schemas.microsoft.com/office/powerpoint/2010/main" val="2214266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300"/>
              </a:spcBef>
              <a:buFont typeface="Arial" panose="020B0604020202020204" pitchFamily="34" charset="0"/>
              <a:buNone/>
            </a:pPr>
            <a:endParaRPr lang="en-US" sz="1200">
              <a:solidFill>
                <a:srgbClr val="002D64"/>
              </a:solidFill>
              <a:latin typeface="Arial" panose="020B0604020202020204" pitchFamily="34" charset="0"/>
              <a:cs typeface="Arial" panose="020B0604020202020204" pitchFamily="34" charset="0"/>
            </a:endParaRPr>
          </a:p>
          <a:p>
            <a:endParaRPr lang="de-DE"/>
          </a:p>
        </p:txBody>
      </p:sp>
      <p:sp>
        <p:nvSpPr>
          <p:cNvPr id="4" name="Foliennummernplatzhalter 3"/>
          <p:cNvSpPr>
            <a:spLocks noGrp="1"/>
          </p:cNvSpPr>
          <p:nvPr>
            <p:ph type="sldNum" sz="quarter" idx="10"/>
          </p:nvPr>
        </p:nvSpPr>
        <p:spPr/>
        <p:txBody>
          <a:bodyPr/>
          <a:lstStyle/>
          <a:p>
            <a:fld id="{42E9E56F-BEE5-4955-87D6-A417C5B9A928}" type="slidenum">
              <a:rPr lang="de-DE" smtClean="0"/>
              <a:t>23</a:t>
            </a:fld>
            <a:endParaRPr lang="de-DE"/>
          </a:p>
        </p:txBody>
      </p:sp>
    </p:spTree>
    <p:extLst>
      <p:ext uri="{BB962C8B-B14F-4D97-AF65-F5344CB8AC3E}">
        <p14:creationId xmlns:p14="http://schemas.microsoft.com/office/powerpoint/2010/main" val="4143913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300"/>
              </a:spcBef>
              <a:buFont typeface="Arial" panose="020B0604020202020204" pitchFamily="34" charset="0"/>
              <a:buNone/>
            </a:pPr>
            <a:endParaRPr lang="en-US" sz="1200">
              <a:solidFill>
                <a:srgbClr val="002D64"/>
              </a:solidFill>
              <a:latin typeface="Arial" panose="020B0604020202020204" pitchFamily="34" charset="0"/>
              <a:cs typeface="Arial" panose="020B0604020202020204" pitchFamily="34" charset="0"/>
            </a:endParaRPr>
          </a:p>
          <a:p>
            <a:endParaRPr lang="de-DE"/>
          </a:p>
        </p:txBody>
      </p:sp>
      <p:sp>
        <p:nvSpPr>
          <p:cNvPr id="4" name="Foliennummernplatzhalter 3"/>
          <p:cNvSpPr>
            <a:spLocks noGrp="1"/>
          </p:cNvSpPr>
          <p:nvPr>
            <p:ph type="sldNum" sz="quarter" idx="10"/>
          </p:nvPr>
        </p:nvSpPr>
        <p:spPr/>
        <p:txBody>
          <a:bodyPr/>
          <a:lstStyle/>
          <a:p>
            <a:fld id="{42E9E56F-BEE5-4955-87D6-A417C5B9A928}" type="slidenum">
              <a:rPr lang="de-DE" smtClean="0"/>
              <a:t>24</a:t>
            </a:fld>
            <a:endParaRPr lang="de-DE"/>
          </a:p>
        </p:txBody>
      </p:sp>
    </p:spTree>
    <p:extLst>
      <p:ext uri="{BB962C8B-B14F-4D97-AF65-F5344CB8AC3E}">
        <p14:creationId xmlns:p14="http://schemas.microsoft.com/office/powerpoint/2010/main" val="3994742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300"/>
              </a:spcBef>
              <a:buFont typeface="Arial" panose="020B0604020202020204" pitchFamily="34" charset="0"/>
              <a:buNone/>
            </a:pPr>
            <a:endParaRPr lang="en-US" sz="1200">
              <a:solidFill>
                <a:srgbClr val="002D64"/>
              </a:solidFill>
              <a:latin typeface="Arial" panose="020B0604020202020204" pitchFamily="34" charset="0"/>
              <a:cs typeface="Arial" panose="020B0604020202020204" pitchFamily="34" charset="0"/>
            </a:endParaRPr>
          </a:p>
          <a:p>
            <a:endParaRPr lang="de-DE"/>
          </a:p>
        </p:txBody>
      </p:sp>
      <p:sp>
        <p:nvSpPr>
          <p:cNvPr id="4" name="Foliennummernplatzhalter 3"/>
          <p:cNvSpPr>
            <a:spLocks noGrp="1"/>
          </p:cNvSpPr>
          <p:nvPr>
            <p:ph type="sldNum" sz="quarter" idx="10"/>
          </p:nvPr>
        </p:nvSpPr>
        <p:spPr/>
        <p:txBody>
          <a:bodyPr/>
          <a:lstStyle/>
          <a:p>
            <a:fld id="{42E9E56F-BEE5-4955-87D6-A417C5B9A928}" type="slidenum">
              <a:rPr lang="de-DE" smtClean="0"/>
              <a:t>25</a:t>
            </a:fld>
            <a:endParaRPr lang="de-DE"/>
          </a:p>
        </p:txBody>
      </p:sp>
    </p:spTree>
    <p:extLst>
      <p:ext uri="{BB962C8B-B14F-4D97-AF65-F5344CB8AC3E}">
        <p14:creationId xmlns:p14="http://schemas.microsoft.com/office/powerpoint/2010/main" val="18702738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300"/>
              </a:spcBef>
              <a:buFont typeface="Arial" panose="020B0604020202020204" pitchFamily="34" charset="0"/>
              <a:buNone/>
            </a:pPr>
            <a:endParaRPr lang="en-US" sz="1200">
              <a:solidFill>
                <a:srgbClr val="002D64"/>
              </a:solidFill>
              <a:latin typeface="Arial" panose="020B0604020202020204" pitchFamily="34" charset="0"/>
              <a:cs typeface="Arial" panose="020B0604020202020204" pitchFamily="34" charset="0"/>
            </a:endParaRPr>
          </a:p>
          <a:p>
            <a:endParaRPr lang="de-DE"/>
          </a:p>
        </p:txBody>
      </p:sp>
      <p:sp>
        <p:nvSpPr>
          <p:cNvPr id="4" name="Foliennummernplatzhalter 3"/>
          <p:cNvSpPr>
            <a:spLocks noGrp="1"/>
          </p:cNvSpPr>
          <p:nvPr>
            <p:ph type="sldNum" sz="quarter" idx="10"/>
          </p:nvPr>
        </p:nvSpPr>
        <p:spPr/>
        <p:txBody>
          <a:bodyPr/>
          <a:lstStyle/>
          <a:p>
            <a:fld id="{42E9E56F-BEE5-4955-87D6-A417C5B9A928}" type="slidenum">
              <a:rPr lang="de-DE" smtClean="0"/>
              <a:t>26</a:t>
            </a:fld>
            <a:endParaRPr lang="de-DE"/>
          </a:p>
        </p:txBody>
      </p:sp>
    </p:spTree>
    <p:extLst>
      <p:ext uri="{BB962C8B-B14F-4D97-AF65-F5344CB8AC3E}">
        <p14:creationId xmlns:p14="http://schemas.microsoft.com/office/powerpoint/2010/main" val="954365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300"/>
              </a:spcBef>
              <a:buFont typeface="Arial" panose="020B0604020202020204" pitchFamily="34" charset="0"/>
              <a:buNone/>
            </a:pPr>
            <a:endParaRPr lang="en-US" sz="1200">
              <a:solidFill>
                <a:srgbClr val="002D64"/>
              </a:solidFill>
              <a:latin typeface="Arial" panose="020B0604020202020204" pitchFamily="34" charset="0"/>
              <a:cs typeface="Arial" panose="020B0604020202020204" pitchFamily="34" charset="0"/>
            </a:endParaRPr>
          </a:p>
          <a:p>
            <a:endParaRPr lang="de-DE"/>
          </a:p>
        </p:txBody>
      </p:sp>
      <p:sp>
        <p:nvSpPr>
          <p:cNvPr id="4" name="Foliennummernplatzhalter 3"/>
          <p:cNvSpPr>
            <a:spLocks noGrp="1"/>
          </p:cNvSpPr>
          <p:nvPr>
            <p:ph type="sldNum" sz="quarter" idx="10"/>
          </p:nvPr>
        </p:nvSpPr>
        <p:spPr/>
        <p:txBody>
          <a:bodyPr/>
          <a:lstStyle/>
          <a:p>
            <a:fld id="{42E9E56F-BEE5-4955-87D6-A417C5B9A928}" type="slidenum">
              <a:rPr lang="de-DE" smtClean="0"/>
              <a:t>27</a:t>
            </a:fld>
            <a:endParaRPr lang="de-DE"/>
          </a:p>
        </p:txBody>
      </p:sp>
    </p:spTree>
    <p:extLst>
      <p:ext uri="{BB962C8B-B14F-4D97-AF65-F5344CB8AC3E}">
        <p14:creationId xmlns:p14="http://schemas.microsoft.com/office/powerpoint/2010/main" val="47754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300"/>
              </a:spcBef>
              <a:buFont typeface="Arial" panose="020B0604020202020204" pitchFamily="34" charset="0"/>
              <a:buNone/>
            </a:pPr>
            <a:endParaRPr lang="en-US" sz="1200">
              <a:solidFill>
                <a:srgbClr val="002D64"/>
              </a:solidFill>
              <a:latin typeface="Arial" panose="020B0604020202020204" pitchFamily="34" charset="0"/>
              <a:cs typeface="Arial" panose="020B0604020202020204" pitchFamily="34" charset="0"/>
            </a:endParaRPr>
          </a:p>
          <a:p>
            <a:endParaRPr lang="de-DE"/>
          </a:p>
        </p:txBody>
      </p:sp>
      <p:sp>
        <p:nvSpPr>
          <p:cNvPr id="4" name="Foliennummernplatzhalter 3"/>
          <p:cNvSpPr>
            <a:spLocks noGrp="1"/>
          </p:cNvSpPr>
          <p:nvPr>
            <p:ph type="sldNum" sz="quarter" idx="10"/>
          </p:nvPr>
        </p:nvSpPr>
        <p:spPr/>
        <p:txBody>
          <a:bodyPr/>
          <a:lstStyle/>
          <a:p>
            <a:fld id="{42E9E56F-BEE5-4955-87D6-A417C5B9A928}" type="slidenum">
              <a:rPr lang="de-DE" smtClean="0"/>
              <a:t>3</a:t>
            </a:fld>
            <a:endParaRPr lang="de-DE"/>
          </a:p>
        </p:txBody>
      </p:sp>
    </p:spTree>
    <p:extLst>
      <p:ext uri="{BB962C8B-B14F-4D97-AF65-F5344CB8AC3E}">
        <p14:creationId xmlns:p14="http://schemas.microsoft.com/office/powerpoint/2010/main" val="2204094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300"/>
              </a:spcBef>
              <a:buFont typeface="Arial" panose="020B0604020202020204" pitchFamily="34" charset="0"/>
              <a:buNone/>
            </a:pPr>
            <a:endParaRPr lang="en-US" sz="1200">
              <a:solidFill>
                <a:srgbClr val="002D64"/>
              </a:solidFill>
              <a:latin typeface="Arial" panose="020B0604020202020204" pitchFamily="34" charset="0"/>
              <a:cs typeface="Arial" panose="020B0604020202020204" pitchFamily="34" charset="0"/>
            </a:endParaRPr>
          </a:p>
          <a:p>
            <a:endParaRPr lang="de-DE"/>
          </a:p>
        </p:txBody>
      </p:sp>
      <p:sp>
        <p:nvSpPr>
          <p:cNvPr id="4" name="Foliennummernplatzhalter 3"/>
          <p:cNvSpPr>
            <a:spLocks noGrp="1"/>
          </p:cNvSpPr>
          <p:nvPr>
            <p:ph type="sldNum" sz="quarter" idx="10"/>
          </p:nvPr>
        </p:nvSpPr>
        <p:spPr/>
        <p:txBody>
          <a:bodyPr/>
          <a:lstStyle/>
          <a:p>
            <a:fld id="{42E9E56F-BEE5-4955-87D6-A417C5B9A928}" type="slidenum">
              <a:rPr lang="de-DE" smtClean="0"/>
              <a:t>4</a:t>
            </a:fld>
            <a:endParaRPr lang="de-DE"/>
          </a:p>
        </p:txBody>
      </p:sp>
    </p:spTree>
    <p:extLst>
      <p:ext uri="{BB962C8B-B14F-4D97-AF65-F5344CB8AC3E}">
        <p14:creationId xmlns:p14="http://schemas.microsoft.com/office/powerpoint/2010/main" val="4041416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300"/>
              </a:spcBef>
              <a:buFont typeface="Arial" panose="020B0604020202020204" pitchFamily="34" charset="0"/>
              <a:buNone/>
            </a:pPr>
            <a:endParaRPr lang="en-US" sz="1200">
              <a:solidFill>
                <a:srgbClr val="002D64"/>
              </a:solidFill>
              <a:latin typeface="Arial" panose="020B0604020202020204" pitchFamily="34" charset="0"/>
              <a:cs typeface="Arial" panose="020B0604020202020204" pitchFamily="34" charset="0"/>
            </a:endParaRPr>
          </a:p>
          <a:p>
            <a:endParaRPr lang="de-DE"/>
          </a:p>
        </p:txBody>
      </p:sp>
      <p:sp>
        <p:nvSpPr>
          <p:cNvPr id="4" name="Foliennummernplatzhalter 3"/>
          <p:cNvSpPr>
            <a:spLocks noGrp="1"/>
          </p:cNvSpPr>
          <p:nvPr>
            <p:ph type="sldNum" sz="quarter" idx="10"/>
          </p:nvPr>
        </p:nvSpPr>
        <p:spPr/>
        <p:txBody>
          <a:bodyPr/>
          <a:lstStyle/>
          <a:p>
            <a:fld id="{42E9E56F-BEE5-4955-87D6-A417C5B9A928}" type="slidenum">
              <a:rPr lang="de-DE" smtClean="0"/>
              <a:t>5</a:t>
            </a:fld>
            <a:endParaRPr lang="de-DE"/>
          </a:p>
        </p:txBody>
      </p:sp>
    </p:spTree>
    <p:extLst>
      <p:ext uri="{BB962C8B-B14F-4D97-AF65-F5344CB8AC3E}">
        <p14:creationId xmlns:p14="http://schemas.microsoft.com/office/powerpoint/2010/main" val="2696258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300"/>
              </a:spcBef>
              <a:buFont typeface="Arial" panose="020B0604020202020204" pitchFamily="34" charset="0"/>
              <a:buNone/>
            </a:pPr>
            <a:endParaRPr lang="en-US" sz="1200">
              <a:solidFill>
                <a:srgbClr val="002D64"/>
              </a:solidFill>
              <a:latin typeface="Arial" panose="020B0604020202020204" pitchFamily="34" charset="0"/>
              <a:cs typeface="Arial" panose="020B0604020202020204" pitchFamily="34" charset="0"/>
            </a:endParaRPr>
          </a:p>
          <a:p>
            <a:endParaRPr lang="de-DE"/>
          </a:p>
        </p:txBody>
      </p:sp>
      <p:sp>
        <p:nvSpPr>
          <p:cNvPr id="4" name="Foliennummernplatzhalter 3"/>
          <p:cNvSpPr>
            <a:spLocks noGrp="1"/>
          </p:cNvSpPr>
          <p:nvPr>
            <p:ph type="sldNum" sz="quarter" idx="10"/>
          </p:nvPr>
        </p:nvSpPr>
        <p:spPr/>
        <p:txBody>
          <a:bodyPr/>
          <a:lstStyle/>
          <a:p>
            <a:fld id="{42E9E56F-BEE5-4955-87D6-A417C5B9A928}" type="slidenum">
              <a:rPr lang="de-DE" smtClean="0"/>
              <a:t>6</a:t>
            </a:fld>
            <a:endParaRPr lang="de-DE"/>
          </a:p>
        </p:txBody>
      </p:sp>
    </p:spTree>
    <p:extLst>
      <p:ext uri="{BB962C8B-B14F-4D97-AF65-F5344CB8AC3E}">
        <p14:creationId xmlns:p14="http://schemas.microsoft.com/office/powerpoint/2010/main" val="2256453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300"/>
              </a:spcBef>
              <a:buFont typeface="Arial" panose="020B0604020202020204" pitchFamily="34" charset="0"/>
              <a:buNone/>
            </a:pPr>
            <a:endParaRPr lang="en-US" sz="1200">
              <a:solidFill>
                <a:srgbClr val="002D64"/>
              </a:solidFill>
              <a:latin typeface="Arial" panose="020B0604020202020204" pitchFamily="34" charset="0"/>
              <a:cs typeface="Arial" panose="020B0604020202020204" pitchFamily="34" charset="0"/>
            </a:endParaRPr>
          </a:p>
          <a:p>
            <a:endParaRPr lang="de-DE"/>
          </a:p>
        </p:txBody>
      </p:sp>
      <p:sp>
        <p:nvSpPr>
          <p:cNvPr id="4" name="Foliennummernplatzhalter 3"/>
          <p:cNvSpPr>
            <a:spLocks noGrp="1"/>
          </p:cNvSpPr>
          <p:nvPr>
            <p:ph type="sldNum" sz="quarter" idx="10"/>
          </p:nvPr>
        </p:nvSpPr>
        <p:spPr/>
        <p:txBody>
          <a:bodyPr/>
          <a:lstStyle/>
          <a:p>
            <a:fld id="{42E9E56F-BEE5-4955-87D6-A417C5B9A928}" type="slidenum">
              <a:rPr lang="de-DE" smtClean="0"/>
              <a:t>7</a:t>
            </a:fld>
            <a:endParaRPr lang="de-DE"/>
          </a:p>
        </p:txBody>
      </p:sp>
    </p:spTree>
    <p:extLst>
      <p:ext uri="{BB962C8B-B14F-4D97-AF65-F5344CB8AC3E}">
        <p14:creationId xmlns:p14="http://schemas.microsoft.com/office/powerpoint/2010/main" val="2688439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300"/>
              </a:spcBef>
              <a:buFont typeface="Arial" panose="020B0604020202020204" pitchFamily="34" charset="0"/>
              <a:buNone/>
            </a:pPr>
            <a:endParaRPr lang="en-US" sz="1200">
              <a:solidFill>
                <a:srgbClr val="002D64"/>
              </a:solidFill>
              <a:latin typeface="Arial" panose="020B0604020202020204" pitchFamily="34" charset="0"/>
              <a:cs typeface="Arial" panose="020B0604020202020204" pitchFamily="34" charset="0"/>
            </a:endParaRPr>
          </a:p>
          <a:p>
            <a:endParaRPr lang="de-DE"/>
          </a:p>
        </p:txBody>
      </p:sp>
      <p:sp>
        <p:nvSpPr>
          <p:cNvPr id="4" name="Foliennummernplatzhalter 3"/>
          <p:cNvSpPr>
            <a:spLocks noGrp="1"/>
          </p:cNvSpPr>
          <p:nvPr>
            <p:ph type="sldNum" sz="quarter" idx="10"/>
          </p:nvPr>
        </p:nvSpPr>
        <p:spPr/>
        <p:txBody>
          <a:bodyPr/>
          <a:lstStyle/>
          <a:p>
            <a:fld id="{42E9E56F-BEE5-4955-87D6-A417C5B9A928}" type="slidenum">
              <a:rPr lang="de-DE" smtClean="0"/>
              <a:t>8</a:t>
            </a:fld>
            <a:endParaRPr lang="de-DE"/>
          </a:p>
        </p:txBody>
      </p:sp>
    </p:spTree>
    <p:extLst>
      <p:ext uri="{BB962C8B-B14F-4D97-AF65-F5344CB8AC3E}">
        <p14:creationId xmlns:p14="http://schemas.microsoft.com/office/powerpoint/2010/main" val="1318641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300"/>
              </a:spcBef>
              <a:buFont typeface="Arial" panose="020B0604020202020204" pitchFamily="34" charset="0"/>
              <a:buNone/>
            </a:pPr>
            <a:endParaRPr lang="en-US" sz="1200">
              <a:solidFill>
                <a:srgbClr val="002D64"/>
              </a:solidFill>
              <a:latin typeface="Arial" panose="020B0604020202020204" pitchFamily="34" charset="0"/>
              <a:cs typeface="Arial" panose="020B0604020202020204" pitchFamily="34" charset="0"/>
            </a:endParaRPr>
          </a:p>
          <a:p>
            <a:endParaRPr lang="de-DE"/>
          </a:p>
        </p:txBody>
      </p:sp>
      <p:sp>
        <p:nvSpPr>
          <p:cNvPr id="4" name="Foliennummernplatzhalter 3"/>
          <p:cNvSpPr>
            <a:spLocks noGrp="1"/>
          </p:cNvSpPr>
          <p:nvPr>
            <p:ph type="sldNum" sz="quarter" idx="10"/>
          </p:nvPr>
        </p:nvSpPr>
        <p:spPr/>
        <p:txBody>
          <a:bodyPr/>
          <a:lstStyle/>
          <a:p>
            <a:fld id="{42E9E56F-BEE5-4955-87D6-A417C5B9A928}" type="slidenum">
              <a:rPr lang="de-DE" smtClean="0"/>
              <a:t>9</a:t>
            </a:fld>
            <a:endParaRPr lang="de-DE"/>
          </a:p>
        </p:txBody>
      </p:sp>
    </p:spTree>
    <p:extLst>
      <p:ext uri="{BB962C8B-B14F-4D97-AF65-F5344CB8AC3E}">
        <p14:creationId xmlns:p14="http://schemas.microsoft.com/office/powerpoint/2010/main" val="1896946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de-DE"/>
              <a:t>Titelmasterformat durch Klicken bearbeiten</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endParaRPr lang="en-US"/>
          </a:p>
        </p:txBody>
      </p:sp>
      <p:sp>
        <p:nvSpPr>
          <p:cNvPr id="4" name="Date Placeholder 3"/>
          <p:cNvSpPr>
            <a:spLocks noGrp="1"/>
          </p:cNvSpPr>
          <p:nvPr>
            <p:ph type="dt" sz="half" idx="10"/>
          </p:nvPr>
        </p:nvSpPr>
        <p:spPr/>
        <p:txBody>
          <a:bodyPr/>
          <a:lstStyle/>
          <a:p>
            <a:fld id="{32156677-B395-4F61-AAA4-4EB70B986D2F}" type="datetime1">
              <a:rPr lang="de-DE" smtClean="0"/>
              <a:t>16.06.2020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367C774-BF47-4908-8078-F07A9743E7EB}" type="slidenum">
              <a:rPr lang="de-DE" smtClean="0"/>
              <a:t>‹Nr.›</a:t>
            </a:fld>
            <a:endParaRPr lang="de-DE"/>
          </a:p>
        </p:txBody>
      </p:sp>
    </p:spTree>
    <p:extLst>
      <p:ext uri="{BB962C8B-B14F-4D97-AF65-F5344CB8AC3E}">
        <p14:creationId xmlns:p14="http://schemas.microsoft.com/office/powerpoint/2010/main" val="223552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2674D082-4E3A-4BC4-82AE-E0585863A1E5}" type="datetime1">
              <a:rPr lang="de-DE" smtClean="0"/>
              <a:t>16.06.2020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367C774-BF47-4908-8078-F07A9743E7EB}" type="slidenum">
              <a:rPr lang="de-DE" smtClean="0"/>
              <a:t>‹Nr.›</a:t>
            </a:fld>
            <a:endParaRPr lang="de-DE"/>
          </a:p>
        </p:txBody>
      </p:sp>
    </p:spTree>
    <p:extLst>
      <p:ext uri="{BB962C8B-B14F-4D97-AF65-F5344CB8AC3E}">
        <p14:creationId xmlns:p14="http://schemas.microsoft.com/office/powerpoint/2010/main" val="3498977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e-DE"/>
              <a:t>Titelmasterformat durch Klicken bearbeiten</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50FC3E5D-CFA5-4016-8814-3838892CD4FC}" type="datetime1">
              <a:rPr lang="de-DE" smtClean="0"/>
              <a:t>16.06.2020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367C774-BF47-4908-8078-F07A9743E7EB}" type="slidenum">
              <a:rPr lang="de-DE" smtClean="0"/>
              <a:t>‹Nr.›</a:t>
            </a:fld>
            <a:endParaRPr lang="de-DE"/>
          </a:p>
        </p:txBody>
      </p:sp>
    </p:spTree>
    <p:extLst>
      <p:ext uri="{BB962C8B-B14F-4D97-AF65-F5344CB8AC3E}">
        <p14:creationId xmlns:p14="http://schemas.microsoft.com/office/powerpoint/2010/main" val="119978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10135C02-E0E7-421B-A53E-38CF9552ED25}" type="datetime1">
              <a:rPr lang="de-DE" smtClean="0"/>
              <a:t>16.06.2020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367C774-BF47-4908-8078-F07A9743E7EB}" type="slidenum">
              <a:rPr lang="de-DE" smtClean="0"/>
              <a:t>‹Nr.›</a:t>
            </a:fld>
            <a:endParaRPr lang="de-DE"/>
          </a:p>
        </p:txBody>
      </p:sp>
    </p:spTree>
    <p:extLst>
      <p:ext uri="{BB962C8B-B14F-4D97-AF65-F5344CB8AC3E}">
        <p14:creationId xmlns:p14="http://schemas.microsoft.com/office/powerpoint/2010/main" val="2879199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de-DE"/>
              <a:t>Titelmasterformat durch Klicken bearbeiten</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4757E13C-49EA-4048-9F7D-2467469D44D4}" type="datetime1">
              <a:rPr lang="de-DE" smtClean="0"/>
              <a:t>16.06.2020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367C774-BF47-4908-8078-F07A9743E7EB}" type="slidenum">
              <a:rPr lang="de-DE" smtClean="0"/>
              <a:t>‹Nr.›</a:t>
            </a:fld>
            <a:endParaRPr lang="de-DE"/>
          </a:p>
        </p:txBody>
      </p:sp>
    </p:spTree>
    <p:extLst>
      <p:ext uri="{BB962C8B-B14F-4D97-AF65-F5344CB8AC3E}">
        <p14:creationId xmlns:p14="http://schemas.microsoft.com/office/powerpoint/2010/main" val="2065762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p:cNvSpPr>
          <p:nvPr>
            <p:ph type="dt" sz="half" idx="10"/>
          </p:nvPr>
        </p:nvSpPr>
        <p:spPr/>
        <p:txBody>
          <a:bodyPr/>
          <a:lstStyle/>
          <a:p>
            <a:fld id="{5E9DA184-7228-43D1-BB20-48C557EDB3C6}" type="datetime1">
              <a:rPr lang="de-DE" smtClean="0"/>
              <a:t>16.06.2020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367C774-BF47-4908-8078-F07A9743E7EB}" type="slidenum">
              <a:rPr lang="de-DE" smtClean="0"/>
              <a:t>‹Nr.›</a:t>
            </a:fld>
            <a:endParaRPr lang="de-DE"/>
          </a:p>
        </p:txBody>
      </p:sp>
    </p:spTree>
    <p:extLst>
      <p:ext uri="{BB962C8B-B14F-4D97-AF65-F5344CB8AC3E}">
        <p14:creationId xmlns:p14="http://schemas.microsoft.com/office/powerpoint/2010/main" val="4017391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de-DE"/>
              <a:t>Titelmasterformat durch Klicken bearbeiten</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Formatvorlagen des Textmasters bearbeiten</a:t>
            </a:r>
          </a:p>
        </p:txBody>
      </p:sp>
      <p:sp>
        <p:nvSpPr>
          <p:cNvPr id="4" name="Content Placeholder 3"/>
          <p:cNvSpPr>
            <a:spLocks noGrp="1"/>
          </p:cNvSpPr>
          <p:nvPr>
            <p:ph sz="half" idx="2"/>
          </p:nvPr>
        </p:nvSpPr>
        <p:spPr>
          <a:xfrm>
            <a:off x="472381" y="3618442"/>
            <a:ext cx="2901255" cy="5322183"/>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Formatvorlagen des Textmasters bearbeiten</a:t>
            </a:r>
          </a:p>
        </p:txBody>
      </p:sp>
      <p:sp>
        <p:nvSpPr>
          <p:cNvPr id="6" name="Content Placeholder 5"/>
          <p:cNvSpPr>
            <a:spLocks noGrp="1"/>
          </p:cNvSpPr>
          <p:nvPr>
            <p:ph sz="quarter" idx="4"/>
          </p:nvPr>
        </p:nvSpPr>
        <p:spPr>
          <a:xfrm>
            <a:off x="3471863" y="3618442"/>
            <a:ext cx="2915543" cy="5322183"/>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fld id="{3B5DF2C8-2302-4BAD-869D-91732C02DF7C}" type="datetime1">
              <a:rPr lang="de-DE" smtClean="0"/>
              <a:t>16.06.2020</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B367C774-BF47-4908-8078-F07A9743E7EB}" type="slidenum">
              <a:rPr lang="de-DE" smtClean="0"/>
              <a:t>‹Nr.›</a:t>
            </a:fld>
            <a:endParaRPr lang="de-DE"/>
          </a:p>
        </p:txBody>
      </p:sp>
    </p:spTree>
    <p:extLst>
      <p:ext uri="{BB962C8B-B14F-4D97-AF65-F5344CB8AC3E}">
        <p14:creationId xmlns:p14="http://schemas.microsoft.com/office/powerpoint/2010/main" val="1729657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Date Placeholder 2"/>
          <p:cNvSpPr>
            <a:spLocks noGrp="1"/>
          </p:cNvSpPr>
          <p:nvPr>
            <p:ph type="dt" sz="half" idx="10"/>
          </p:nvPr>
        </p:nvSpPr>
        <p:spPr/>
        <p:txBody>
          <a:bodyPr/>
          <a:lstStyle/>
          <a:p>
            <a:fld id="{105890A4-1806-4290-9BF7-D8785ADA68FE}" type="datetime1">
              <a:rPr lang="de-DE" smtClean="0"/>
              <a:t>16.06.2020</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B367C774-BF47-4908-8078-F07A9743E7EB}" type="slidenum">
              <a:rPr lang="de-DE" smtClean="0"/>
              <a:t>‹Nr.›</a:t>
            </a:fld>
            <a:endParaRPr lang="de-DE"/>
          </a:p>
        </p:txBody>
      </p:sp>
    </p:spTree>
    <p:extLst>
      <p:ext uri="{BB962C8B-B14F-4D97-AF65-F5344CB8AC3E}">
        <p14:creationId xmlns:p14="http://schemas.microsoft.com/office/powerpoint/2010/main" val="878792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E41625-71F2-401E-B8EB-A43DE546ACAA}" type="datetime1">
              <a:rPr lang="de-DE" smtClean="0"/>
              <a:t>16.06.2020</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B367C774-BF47-4908-8078-F07A9743E7EB}" type="slidenum">
              <a:rPr lang="de-DE" smtClean="0"/>
              <a:t>‹Nr.›</a:t>
            </a:fld>
            <a:endParaRPr lang="de-DE"/>
          </a:p>
        </p:txBody>
      </p:sp>
    </p:spTree>
    <p:extLst>
      <p:ext uri="{BB962C8B-B14F-4D97-AF65-F5344CB8AC3E}">
        <p14:creationId xmlns:p14="http://schemas.microsoft.com/office/powerpoint/2010/main" val="3891890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Titelmasterformat durch Klicken bearbeiten</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1D968941-0C57-4391-A702-8662081B3420}" type="datetime1">
              <a:rPr lang="de-DE" smtClean="0"/>
              <a:t>16.06.2020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367C774-BF47-4908-8078-F07A9743E7EB}" type="slidenum">
              <a:rPr lang="de-DE" smtClean="0"/>
              <a:t>‹Nr.›</a:t>
            </a:fld>
            <a:endParaRPr lang="de-DE"/>
          </a:p>
        </p:txBody>
      </p:sp>
    </p:spTree>
    <p:extLst>
      <p:ext uri="{BB962C8B-B14F-4D97-AF65-F5344CB8AC3E}">
        <p14:creationId xmlns:p14="http://schemas.microsoft.com/office/powerpoint/2010/main" val="224317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Titelmasterformat durch Klicken bearbeiten</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DA627F98-BE09-4635-8BC0-F86B86E27C9A}" type="datetime1">
              <a:rPr lang="de-DE" smtClean="0"/>
              <a:t>16.06.2020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367C774-BF47-4908-8078-F07A9743E7EB}" type="slidenum">
              <a:rPr lang="de-DE" smtClean="0"/>
              <a:t>‹Nr.›</a:t>
            </a:fld>
            <a:endParaRPr lang="de-DE"/>
          </a:p>
        </p:txBody>
      </p:sp>
    </p:spTree>
    <p:extLst>
      <p:ext uri="{BB962C8B-B14F-4D97-AF65-F5344CB8AC3E}">
        <p14:creationId xmlns:p14="http://schemas.microsoft.com/office/powerpoint/2010/main" val="3423683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e-DE"/>
              <a:t>Titelmasterformat durch Klicken bearbeiten</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57ED1E0-BED6-43E1-9BD7-13E3FA2A70D1}" type="datetime1">
              <a:rPr lang="de-DE" smtClean="0"/>
              <a:t>16.06.2020</a:t>
            </a:fld>
            <a:endParaRPr lang="de-D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367C774-BF47-4908-8078-F07A9743E7EB}" type="slidenum">
              <a:rPr lang="de-DE" smtClean="0"/>
              <a:t>‹Nr.›</a:t>
            </a:fld>
            <a:endParaRPr lang="de-DE"/>
          </a:p>
        </p:txBody>
      </p:sp>
    </p:spTree>
    <p:extLst>
      <p:ext uri="{BB962C8B-B14F-4D97-AF65-F5344CB8AC3E}">
        <p14:creationId xmlns:p14="http://schemas.microsoft.com/office/powerpoint/2010/main" val="20622362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9.xml"/><Relationship Id="rId3" Type="http://schemas.openxmlformats.org/officeDocument/2006/relationships/image" Target="../media/image1.jpeg"/><Relationship Id="rId7" Type="http://schemas.openxmlformats.org/officeDocument/2006/relationships/slide" Target="slide9.xml"/><Relationship Id="rId12" Type="http://schemas.openxmlformats.org/officeDocument/2006/relationships/slide" Target="slide16.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7.xml"/><Relationship Id="rId11" Type="http://schemas.openxmlformats.org/officeDocument/2006/relationships/slide" Target="slide14.xml"/><Relationship Id="rId5" Type="http://schemas.openxmlformats.org/officeDocument/2006/relationships/slide" Target="slide3.xml"/><Relationship Id="rId15" Type="http://schemas.openxmlformats.org/officeDocument/2006/relationships/comments" Target="../comments/comment1.xml"/><Relationship Id="rId10" Type="http://schemas.openxmlformats.org/officeDocument/2006/relationships/slide" Target="slide12.xml"/><Relationship Id="rId4" Type="http://schemas.openxmlformats.org/officeDocument/2006/relationships/image" Target="../media/image2.jpeg"/><Relationship Id="rId9" Type="http://schemas.openxmlformats.org/officeDocument/2006/relationships/slide" Target="slide11.xml"/><Relationship Id="rId14" Type="http://schemas.openxmlformats.org/officeDocument/2006/relationships/slide" Target="slide2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comments" Target="../comments/comment8.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comments" Target="../comments/comment9.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comments" Target="../comments/comment10.xml"/><Relationship Id="rId5" Type="http://schemas.openxmlformats.org/officeDocument/2006/relationships/hyperlink" Target="mailto:university@bertelsmann.com" TargetMode="Externa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image" Target="../media/image1.jpeg"/><Relationship Id="rId7" Type="http://schemas.openxmlformats.org/officeDocument/2006/relationships/slide" Target="slide27.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26.xml"/><Relationship Id="rId5" Type="http://schemas.openxmlformats.org/officeDocument/2006/relationships/slide" Target="slide25.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hyperlink" Target="mailto:university@bertelsmann.com" TargetMode="Externa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2.jpe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comments" Target="../comments/comment11.xml"/><Relationship Id="rId5" Type="http://schemas.openxmlformats.org/officeDocument/2006/relationships/hyperlink" Target="http://www.bertelsmann-university.com/" TargetMode="Externa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hyperlink" Target="https://www.microsoft.com/en-us/learning/browse-all-certifications.aspx" TargetMode="Externa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comments" Target="../comments/comment12.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mailto:datenschutz@bertelsmann.de"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hyperlink" Target="mailto:privacy@coursera.org" TargetMode="External"/><Relationship Id="rId5" Type="http://schemas.openxmlformats.org/officeDocument/2006/relationships/hyperlink" Target="https://eu.udacity.com/legal/gdpr-compliance" TargetMode="Externa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8" Type="http://schemas.openxmlformats.org/officeDocument/2006/relationships/hyperlink" Target="mailto:aws-dach-training@amazon.com" TargetMode="External"/><Relationship Id="rId3" Type="http://schemas.openxmlformats.org/officeDocument/2006/relationships/image" Target="../media/image1.jpeg"/><Relationship Id="rId7" Type="http://schemas.openxmlformats.org/officeDocument/2006/relationships/hyperlink" Target="https://www.udacity.com/contact"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mailto:clientsupport@coursera.org" TargetMode="External"/><Relationship Id="rId5" Type="http://schemas.openxmlformats.org/officeDocument/2006/relationships/hyperlink" Target="mailto:university@bertelsmann.com"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comments" Target="../comments/comment3.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omments" Target="../comments/comment4.xml"/><Relationship Id="rId5" Type="http://schemas.openxmlformats.org/officeDocument/2006/relationships/slide" Target="slide9.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omments" Target="../comments/comment5.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omments" Target="../comments/comment6.xml"/><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www.bertelsmann-university.com/" TargetMode="Externa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omments" Target="../comments/comment7.xml"/><Relationship Id="rId5" Type="http://schemas.openxmlformats.org/officeDocument/2006/relationships/hyperlink" Target="http://www.bertelsmann-university.com/" TargetMode="Externa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9387A511-393F-487B-9E78-A05D75B742EB}"/>
              </a:ext>
            </a:extLst>
          </p:cNvPr>
          <p:cNvPicPr>
            <a:picLocks noChangeAspect="1"/>
          </p:cNvPicPr>
          <p:nvPr/>
        </p:nvPicPr>
        <p:blipFill rotWithShape="1">
          <a:blip r:embed="rId3">
            <a:extLst>
              <a:ext uri="{28A0092B-C50C-407E-A947-70E740481C1C}">
                <a14:useLocalDpi xmlns:a14="http://schemas.microsoft.com/office/drawing/2010/main" val="0"/>
              </a:ext>
            </a:extLst>
          </a:blip>
          <a:srcRect l="13012"/>
          <a:stretch/>
        </p:blipFill>
        <p:spPr>
          <a:xfrm>
            <a:off x="192437" y="154771"/>
            <a:ext cx="6477633" cy="2298165"/>
          </a:xfrm>
          <a:prstGeom prst="rect">
            <a:avLst/>
          </a:prstGeom>
        </p:spPr>
      </p:pic>
      <p:sp>
        <p:nvSpPr>
          <p:cNvPr id="116" name="Rechteck 115"/>
          <p:cNvSpPr/>
          <p:nvPr/>
        </p:nvSpPr>
        <p:spPr>
          <a:xfrm>
            <a:off x="222691" y="2528033"/>
            <a:ext cx="6476400" cy="7128222"/>
          </a:xfrm>
          <a:prstGeom prst="rect">
            <a:avLst/>
          </a:prstGeom>
          <a:solidFill>
            <a:schemeClr val="bg2"/>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 name="Gruppieren 3"/>
          <p:cNvGrpSpPr/>
          <p:nvPr/>
        </p:nvGrpSpPr>
        <p:grpSpPr>
          <a:xfrm>
            <a:off x="4562994" y="1929053"/>
            <a:ext cx="2185688" cy="527121"/>
            <a:chOff x="-4505024" y="4221648"/>
            <a:chExt cx="4171167" cy="1005958"/>
          </a:xfrm>
        </p:grpSpPr>
        <p:sp>
          <p:nvSpPr>
            <p:cNvPr id="3" name="Rechteck 2"/>
            <p:cNvSpPr/>
            <p:nvPr/>
          </p:nvSpPr>
          <p:spPr>
            <a:xfrm>
              <a:off x="-4505024" y="4221648"/>
              <a:ext cx="4171167" cy="1005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1740" y="4364963"/>
              <a:ext cx="3852672" cy="719328"/>
            </a:xfrm>
            <a:prstGeom prst="rect">
              <a:avLst/>
            </a:prstGeom>
          </p:spPr>
        </p:pic>
      </p:grpSp>
      <p:sp>
        <p:nvSpPr>
          <p:cNvPr id="164" name="Textfeld 163"/>
          <p:cNvSpPr txBox="1"/>
          <p:nvPr/>
        </p:nvSpPr>
        <p:spPr>
          <a:xfrm>
            <a:off x="482360" y="3180657"/>
            <a:ext cx="6199255" cy="276999"/>
          </a:xfrm>
          <a:prstGeom prst="rect">
            <a:avLst/>
          </a:prstGeom>
          <a:noFill/>
        </p:spPr>
        <p:txBody>
          <a:bodyPr wrap="square" rtlCol="0">
            <a:spAutoFit/>
          </a:bodyPr>
          <a:lstStyle/>
          <a:p>
            <a:pPr>
              <a:spcBef>
                <a:spcPts val="2000"/>
              </a:spcBef>
            </a:pPr>
            <a:r>
              <a:rPr lang="de-DE" sz="1200" b="1" err="1">
                <a:solidFill>
                  <a:srgbClr val="00628E"/>
                </a:solidFill>
                <a:latin typeface="Arial" panose="020B0604020202020204" pitchFamily="34" charset="0"/>
                <a:cs typeface="Arial" panose="020B0604020202020204" pitchFamily="34" charset="0"/>
              </a:rPr>
              <a:t>Overview</a:t>
            </a:r>
            <a:endParaRPr lang="de-DE" sz="1200" b="1">
              <a:solidFill>
                <a:srgbClr val="00628E"/>
              </a:solidFill>
              <a:latin typeface="Arial" panose="020B0604020202020204" pitchFamily="34" charset="0"/>
              <a:cs typeface="Arial" panose="020B0604020202020204" pitchFamily="34" charset="0"/>
            </a:endParaRPr>
          </a:p>
        </p:txBody>
      </p:sp>
      <p:grpSp>
        <p:nvGrpSpPr>
          <p:cNvPr id="48" name="Gruppieren 47"/>
          <p:cNvGrpSpPr>
            <a:grpSpLocks noChangeAspect="1"/>
          </p:cNvGrpSpPr>
          <p:nvPr/>
        </p:nvGrpSpPr>
        <p:grpSpPr>
          <a:xfrm>
            <a:off x="264199" y="3161128"/>
            <a:ext cx="225590" cy="232066"/>
            <a:chOff x="5745163" y="6319838"/>
            <a:chExt cx="331788" cy="341313"/>
          </a:xfrm>
        </p:grpSpPr>
        <p:sp>
          <p:nvSpPr>
            <p:cNvPr id="49" name="Oval 564"/>
            <p:cNvSpPr>
              <a:spLocks noChangeArrowheads="1"/>
            </p:cNvSpPr>
            <p:nvPr/>
          </p:nvSpPr>
          <p:spPr bwMode="auto">
            <a:xfrm>
              <a:off x="5745163" y="6319838"/>
              <a:ext cx="331788" cy="341313"/>
            </a:xfrm>
            <a:prstGeom prst="ellipse">
              <a:avLst/>
            </a:prstGeom>
            <a:noFill/>
            <a:ln w="12700" cap="rnd">
              <a:solidFill>
                <a:srgbClr val="0062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a:ln>
                  <a:noFill/>
                </a:ln>
                <a:solidFill>
                  <a:srgbClr val="002D64"/>
                </a:solidFill>
                <a:effectLst/>
                <a:uLnTx/>
                <a:uFillTx/>
                <a:latin typeface="Arial"/>
              </a:endParaRPr>
            </a:p>
          </p:txBody>
        </p:sp>
        <p:sp>
          <p:nvSpPr>
            <p:cNvPr id="50" name="Line 565"/>
            <p:cNvSpPr>
              <a:spLocks noChangeShapeType="1"/>
            </p:cNvSpPr>
            <p:nvPr/>
          </p:nvSpPr>
          <p:spPr bwMode="auto">
            <a:xfrm>
              <a:off x="5865813" y="6599238"/>
              <a:ext cx="90488" cy="0"/>
            </a:xfrm>
            <a:prstGeom prst="line">
              <a:avLst/>
            </a:prstGeom>
            <a:noFill/>
            <a:ln w="12700" cap="rnd">
              <a:solidFill>
                <a:srgbClr val="00628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a:ln>
                  <a:noFill/>
                </a:ln>
                <a:solidFill>
                  <a:srgbClr val="002D64"/>
                </a:solidFill>
                <a:effectLst/>
                <a:uLnTx/>
                <a:uFillTx/>
                <a:latin typeface="Arial"/>
              </a:endParaRPr>
            </a:p>
          </p:txBody>
        </p:sp>
        <p:sp>
          <p:nvSpPr>
            <p:cNvPr id="51" name="Freeform 566"/>
            <p:cNvSpPr>
              <a:spLocks/>
            </p:cNvSpPr>
            <p:nvPr/>
          </p:nvSpPr>
          <p:spPr bwMode="auto">
            <a:xfrm>
              <a:off x="5881688" y="6459538"/>
              <a:ext cx="30163" cy="131763"/>
            </a:xfrm>
            <a:custGeom>
              <a:avLst/>
              <a:gdLst>
                <a:gd name="T0" fmla="*/ 0 w 19"/>
                <a:gd name="T1" fmla="*/ 0 h 83"/>
                <a:gd name="T2" fmla="*/ 19 w 19"/>
                <a:gd name="T3" fmla="*/ 0 h 83"/>
                <a:gd name="T4" fmla="*/ 19 w 19"/>
                <a:gd name="T5" fmla="*/ 83 h 83"/>
              </a:gdLst>
              <a:ahLst/>
              <a:cxnLst>
                <a:cxn ang="0">
                  <a:pos x="T0" y="T1"/>
                </a:cxn>
                <a:cxn ang="0">
                  <a:pos x="T2" y="T3"/>
                </a:cxn>
                <a:cxn ang="0">
                  <a:pos x="T4" y="T5"/>
                </a:cxn>
              </a:cxnLst>
              <a:rect l="0" t="0" r="r" b="b"/>
              <a:pathLst>
                <a:path w="19" h="83">
                  <a:moveTo>
                    <a:pt x="0" y="0"/>
                  </a:moveTo>
                  <a:lnTo>
                    <a:pt x="19" y="0"/>
                  </a:lnTo>
                  <a:lnTo>
                    <a:pt x="19" y="83"/>
                  </a:lnTo>
                </a:path>
              </a:pathLst>
            </a:custGeom>
            <a:noFill/>
            <a:ln w="12700" cap="rnd">
              <a:solidFill>
                <a:srgbClr val="0062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a:ln>
                  <a:noFill/>
                </a:ln>
                <a:solidFill>
                  <a:srgbClr val="002D64"/>
                </a:solidFill>
                <a:effectLst/>
                <a:uLnTx/>
                <a:uFillTx/>
                <a:latin typeface="Arial"/>
              </a:endParaRPr>
            </a:p>
          </p:txBody>
        </p:sp>
        <p:sp>
          <p:nvSpPr>
            <p:cNvPr id="52" name="Oval 567"/>
            <p:cNvSpPr>
              <a:spLocks noChangeArrowheads="1"/>
            </p:cNvSpPr>
            <p:nvPr/>
          </p:nvSpPr>
          <p:spPr bwMode="auto">
            <a:xfrm>
              <a:off x="5895975" y="6389688"/>
              <a:ext cx="15875" cy="15875"/>
            </a:xfrm>
            <a:prstGeom prst="ellipse">
              <a:avLst/>
            </a:prstGeom>
            <a:noFill/>
            <a:ln w="12700" cap="flat">
              <a:solidFill>
                <a:srgbClr val="0062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a:ln>
                  <a:noFill/>
                </a:ln>
                <a:solidFill>
                  <a:srgbClr val="002D64"/>
                </a:solidFill>
                <a:effectLst/>
                <a:uLnTx/>
                <a:uFillTx/>
                <a:latin typeface="Arial"/>
              </a:endParaRPr>
            </a:p>
          </p:txBody>
        </p:sp>
      </p:grpSp>
      <p:sp>
        <p:nvSpPr>
          <p:cNvPr id="58" name="Rechteck 57"/>
          <p:cNvSpPr/>
          <p:nvPr/>
        </p:nvSpPr>
        <p:spPr>
          <a:xfrm>
            <a:off x="185551" y="2495237"/>
            <a:ext cx="6550681" cy="60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a:solidFill>
                  <a:srgbClr val="0074AA"/>
                </a:solidFill>
                <a:latin typeface="Arial" panose="020B0604020202020204" pitchFamily="34" charset="0"/>
                <a:cs typeface="Arial" panose="020B0604020202020204" pitchFamily="34" charset="0"/>
              </a:rPr>
              <a:t>Bertelsmann Cloud Curriculum </a:t>
            </a:r>
          </a:p>
          <a:p>
            <a:r>
              <a:rPr lang="de-DE" sz="1400">
                <a:solidFill>
                  <a:srgbClr val="0074AA"/>
                </a:solidFill>
                <a:latin typeface="Arial" panose="020B0604020202020204" pitchFamily="34" charset="0"/>
                <a:cs typeface="Arial" panose="020B0604020202020204" pitchFamily="34" charset="0"/>
              </a:rPr>
              <a:t>FAQs </a:t>
            </a:r>
            <a:r>
              <a:rPr lang="de-DE" sz="1400" err="1">
                <a:solidFill>
                  <a:srgbClr val="0074AA"/>
                </a:solidFill>
                <a:latin typeface="Arial" panose="020B0604020202020204" pitchFamily="34" charset="0"/>
                <a:cs typeface="Arial" panose="020B0604020202020204" pitchFamily="34" charset="0"/>
              </a:rPr>
              <a:t>for</a:t>
            </a:r>
            <a:r>
              <a:rPr lang="de-DE" sz="1400">
                <a:solidFill>
                  <a:srgbClr val="0074AA"/>
                </a:solidFill>
                <a:latin typeface="Arial" panose="020B0604020202020204" pitchFamily="34" charset="0"/>
                <a:cs typeface="Arial" panose="020B0604020202020204" pitchFamily="34" charset="0"/>
              </a:rPr>
              <a:t> Bertelsmann </a:t>
            </a:r>
            <a:r>
              <a:rPr lang="de-DE" sz="1400" err="1">
                <a:solidFill>
                  <a:srgbClr val="0074AA"/>
                </a:solidFill>
                <a:latin typeface="Arial" panose="020B0604020202020204" pitchFamily="34" charset="0"/>
                <a:cs typeface="Arial" panose="020B0604020202020204" pitchFamily="34" charset="0"/>
              </a:rPr>
              <a:t>Employees</a:t>
            </a:r>
            <a:endParaRPr lang="de-DE" sz="1400">
              <a:solidFill>
                <a:srgbClr val="0074AA"/>
              </a:solidFill>
              <a:latin typeface="Arial" panose="020B0604020202020204" pitchFamily="34" charset="0"/>
              <a:cs typeface="Arial" panose="020B0604020202020204" pitchFamily="34" charset="0"/>
            </a:endParaRPr>
          </a:p>
        </p:txBody>
      </p:sp>
      <p:graphicFrame>
        <p:nvGraphicFramePr>
          <p:cNvPr id="16" name="Tabelle 15"/>
          <p:cNvGraphicFramePr>
            <a:graphicFrameLocks noGrp="1"/>
          </p:cNvGraphicFramePr>
          <p:nvPr>
            <p:extLst>
              <p:ext uri="{D42A27DB-BD31-4B8C-83A1-F6EECF244321}">
                <p14:modId xmlns:p14="http://schemas.microsoft.com/office/powerpoint/2010/main" val="2481502386"/>
              </p:ext>
            </p:extLst>
          </p:nvPr>
        </p:nvGraphicFramePr>
        <p:xfrm>
          <a:off x="222692" y="3505418"/>
          <a:ext cx="6476399" cy="5148000"/>
        </p:xfrm>
        <a:graphic>
          <a:graphicData uri="http://schemas.openxmlformats.org/drawingml/2006/table">
            <a:tbl>
              <a:tblPr firstRow="1" bandRow="1">
                <a:effectLst/>
                <a:tableStyleId>{5C22544A-7EE6-4342-B048-85BDC9FD1C3A}</a:tableStyleId>
              </a:tblPr>
              <a:tblGrid>
                <a:gridCol w="6090436">
                  <a:extLst>
                    <a:ext uri="{9D8B030D-6E8A-4147-A177-3AD203B41FA5}">
                      <a16:colId xmlns:a16="http://schemas.microsoft.com/office/drawing/2014/main" val="3807273641"/>
                    </a:ext>
                  </a:extLst>
                </a:gridCol>
                <a:gridCol w="385963">
                  <a:extLst>
                    <a:ext uri="{9D8B030D-6E8A-4147-A177-3AD203B41FA5}">
                      <a16:colId xmlns:a16="http://schemas.microsoft.com/office/drawing/2014/main" val="2506982909"/>
                    </a:ext>
                  </a:extLst>
                </a:gridCol>
              </a:tblGrid>
              <a:tr h="396000">
                <a:tc>
                  <a:txBody>
                    <a:bodyPr/>
                    <a:lstStyle/>
                    <a:p>
                      <a:pPr marL="0" marR="0" lvl="0" indent="0" algn="l" defTabSz="685800" rtl="0" eaLnBrk="1" fontAlgn="auto" latinLnBrk="0" hangingPunct="1">
                        <a:lnSpc>
                          <a:spcPct val="200000"/>
                        </a:lnSpc>
                        <a:spcBef>
                          <a:spcPts val="0"/>
                        </a:spcBef>
                        <a:spcAft>
                          <a:spcPts val="0"/>
                        </a:spcAft>
                        <a:buClrTx/>
                        <a:buSzTx/>
                        <a:buFontTx/>
                        <a:buNone/>
                        <a:tabLst/>
                        <a:defRPr/>
                      </a:pPr>
                      <a:r>
                        <a:rPr lang="en-US" sz="1100" b="0" u="none" noProof="0">
                          <a:solidFill>
                            <a:srgbClr val="002D64"/>
                          </a:solidFill>
                          <a:latin typeface="Arial" panose="020B0604020202020204" pitchFamily="34" charset="0"/>
                          <a:cs typeface="Arial" panose="020B0604020202020204" pitchFamily="34" charset="0"/>
                          <a:hlinkClick r:id="rId5" action="ppaction://hlinksldjump"/>
                        </a:rPr>
                        <a:t>What is the Bertelsmann Cloud Curriculum? </a:t>
                      </a:r>
                      <a:r>
                        <a:rPr lang="de-DE" sz="1100" b="0" u="none" baseline="0" noProof="0">
                          <a:solidFill>
                            <a:srgbClr val="002D64"/>
                          </a:solidFill>
                          <a:latin typeface="Arial" panose="020B0604020202020204" pitchFamily="34" charset="0"/>
                          <a:cs typeface="Arial" panose="020B0604020202020204" pitchFamily="34" charset="0"/>
                          <a:hlinkClick r:id="rId5" action="ppaction://hlinksldjump"/>
                        </a:rPr>
                        <a:t>………………………………………………………….</a:t>
                      </a:r>
                      <a:endParaRPr lang="de-DE" sz="1100" b="0" u="none" noProof="0">
                        <a:solidFill>
                          <a:srgbClr val="002D64"/>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200000"/>
                        </a:lnSpc>
                        <a:spcBef>
                          <a:spcPts val="0"/>
                        </a:spcBef>
                        <a:spcAft>
                          <a:spcPts val="0"/>
                        </a:spcAft>
                        <a:buClrTx/>
                        <a:buSzTx/>
                        <a:buFontTx/>
                        <a:buNone/>
                        <a:tabLst/>
                        <a:defRPr/>
                      </a:pPr>
                      <a:r>
                        <a:rPr lang="de-DE" sz="1100" b="0" noProof="0">
                          <a:solidFill>
                            <a:srgbClr val="002D64"/>
                          </a:solidFill>
                          <a:latin typeface="Arial" panose="020B0604020202020204" pitchFamily="34" charset="0"/>
                          <a:cs typeface="Arial" panose="020B0604020202020204" pitchFamily="34" charset="0"/>
                          <a:hlinkClick r:id="rId5" action="ppaction://hlinksldjump"/>
                        </a:rPr>
                        <a:t>3</a:t>
                      </a:r>
                      <a:endParaRPr lang="de-DE" sz="1100" b="0" noProof="0">
                        <a:solidFill>
                          <a:srgbClr val="002D64"/>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9100134"/>
                  </a:ext>
                </a:extLst>
              </a:tr>
              <a:tr h="396000">
                <a:tc>
                  <a:txBody>
                    <a:bodyPr/>
                    <a:lstStyle/>
                    <a:p>
                      <a:pPr marL="0" marR="0" lvl="0" indent="0" algn="just" defTabSz="685800" rtl="0" eaLnBrk="1" fontAlgn="auto" latinLnBrk="0" hangingPunct="1">
                        <a:lnSpc>
                          <a:spcPct val="200000"/>
                        </a:lnSpc>
                        <a:spcBef>
                          <a:spcPts val="0"/>
                        </a:spcBef>
                        <a:spcAft>
                          <a:spcPts val="0"/>
                        </a:spcAft>
                        <a:buClrTx/>
                        <a:buSzTx/>
                        <a:buFontTx/>
                        <a:buNone/>
                        <a:tabLst/>
                        <a:defRPr/>
                      </a:pPr>
                      <a:r>
                        <a:rPr lang="en-US" sz="1100" b="0" u="none" noProof="0">
                          <a:solidFill>
                            <a:srgbClr val="002D64"/>
                          </a:solidFill>
                          <a:latin typeface="Arial" panose="020B0604020202020204" pitchFamily="34" charset="0"/>
                          <a:cs typeface="Arial" panose="020B0604020202020204" pitchFamily="34" charset="0"/>
                          <a:hlinkClick r:id="rId6" action="ppaction://hlinksldjump"/>
                        </a:rPr>
                        <a:t>How is the Cloud Curriculum structured?</a:t>
                      </a:r>
                      <a:r>
                        <a:rPr lang="de-DE" sz="1100" b="0" u="none" baseline="0" noProof="0">
                          <a:solidFill>
                            <a:srgbClr val="002D64"/>
                          </a:solidFill>
                          <a:latin typeface="Arial" panose="020B0604020202020204" pitchFamily="34" charset="0"/>
                          <a:cs typeface="Arial" panose="020B0604020202020204" pitchFamily="34" charset="0"/>
                          <a:hlinkClick r:id="rId6" action="ppaction://hlinksldjump"/>
                        </a:rPr>
                        <a:t> .…………………………………………………………….</a:t>
                      </a:r>
                      <a:endParaRPr lang="de-DE" sz="1100" b="0" u="none" noProof="0">
                        <a:solidFill>
                          <a:srgbClr val="002D64"/>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200000"/>
                        </a:lnSpc>
                        <a:spcBef>
                          <a:spcPts val="0"/>
                        </a:spcBef>
                        <a:spcAft>
                          <a:spcPts val="0"/>
                        </a:spcAft>
                        <a:buClrTx/>
                        <a:buSzTx/>
                        <a:buFontTx/>
                        <a:buNone/>
                        <a:tabLst/>
                        <a:defRPr/>
                      </a:pPr>
                      <a:r>
                        <a:rPr lang="de-DE" sz="1100" b="0" noProof="0">
                          <a:solidFill>
                            <a:srgbClr val="002D64"/>
                          </a:solidFill>
                          <a:latin typeface="Arial" panose="020B0604020202020204" pitchFamily="34" charset="0"/>
                          <a:cs typeface="Arial" panose="020B0604020202020204" pitchFamily="34" charset="0"/>
                          <a:hlinkClick r:id="rId6" action="ppaction://hlinksldjump"/>
                        </a:rPr>
                        <a:t>6</a:t>
                      </a:r>
                      <a:endParaRPr lang="de-DE" sz="1100" b="0" noProof="0">
                        <a:solidFill>
                          <a:srgbClr val="002D64"/>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5811587"/>
                  </a:ext>
                </a:extLst>
              </a:tr>
              <a:tr h="396000">
                <a:tc>
                  <a:txBody>
                    <a:bodyPr/>
                    <a:lstStyle/>
                    <a:p>
                      <a:pPr marL="0" marR="0" lvl="0" indent="0" algn="just" defTabSz="685800" rtl="0" eaLnBrk="1" fontAlgn="auto" latinLnBrk="0" hangingPunct="1">
                        <a:lnSpc>
                          <a:spcPct val="200000"/>
                        </a:lnSpc>
                        <a:spcBef>
                          <a:spcPts val="0"/>
                        </a:spcBef>
                        <a:spcAft>
                          <a:spcPts val="0"/>
                        </a:spcAft>
                        <a:buClrTx/>
                        <a:buSzTx/>
                        <a:buFontTx/>
                        <a:buNone/>
                        <a:tabLst/>
                        <a:defRPr/>
                      </a:pPr>
                      <a:r>
                        <a:rPr lang="en-US" sz="1100" b="0" u="none" kern="1200" noProof="0">
                          <a:solidFill>
                            <a:srgbClr val="002D64"/>
                          </a:solidFill>
                          <a:latin typeface="Arial" panose="020B0604020202020204" pitchFamily="34" charset="0"/>
                          <a:ea typeface="+mn-ea"/>
                          <a:cs typeface="Arial" panose="020B0604020202020204" pitchFamily="34" charset="0"/>
                          <a:hlinkClick r:id="rId7" action="ppaction://hlinksldjump"/>
                        </a:rPr>
                        <a:t>Which cloud roles are there?</a:t>
                      </a:r>
                      <a:r>
                        <a:rPr lang="de-DE" sz="1100" b="0" u="none" kern="1200" baseline="0" noProof="0">
                          <a:solidFill>
                            <a:srgbClr val="002D64"/>
                          </a:solidFill>
                          <a:latin typeface="Arial" panose="020B0604020202020204" pitchFamily="34" charset="0"/>
                          <a:ea typeface="+mn-ea"/>
                          <a:cs typeface="Arial" panose="020B0604020202020204" pitchFamily="34" charset="0"/>
                          <a:hlinkClick r:id="rId7" action="ppaction://hlinksldjump"/>
                        </a:rPr>
                        <a:t> </a:t>
                      </a:r>
                      <a:r>
                        <a:rPr lang="de-DE" sz="1100" b="0" u="none" baseline="0" noProof="0">
                          <a:solidFill>
                            <a:srgbClr val="002D64"/>
                          </a:solidFill>
                          <a:latin typeface="Arial" panose="020B0604020202020204" pitchFamily="34" charset="0"/>
                          <a:cs typeface="Arial" panose="020B0604020202020204" pitchFamily="34" charset="0"/>
                          <a:hlinkClick r:id="rId7" action="ppaction://hlinksldjump"/>
                        </a:rPr>
                        <a:t>.………………………………………………………………………….</a:t>
                      </a:r>
                      <a:endParaRPr lang="de-DE" sz="1100" b="0" u="none" kern="1200" noProof="0">
                        <a:solidFill>
                          <a:srgbClr val="002D64"/>
                        </a:solidFill>
                        <a:latin typeface="Arial" panose="020B0604020202020204" pitchFamily="34" charset="0"/>
                        <a:ea typeface="+mn-ea"/>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200000"/>
                        </a:lnSpc>
                        <a:spcBef>
                          <a:spcPts val="0"/>
                        </a:spcBef>
                        <a:spcAft>
                          <a:spcPts val="0"/>
                        </a:spcAft>
                        <a:buClrTx/>
                        <a:buSzTx/>
                        <a:buFontTx/>
                        <a:buNone/>
                        <a:tabLst/>
                        <a:defRPr/>
                      </a:pPr>
                      <a:r>
                        <a:rPr lang="de-DE" sz="1100" b="0" noProof="0">
                          <a:solidFill>
                            <a:srgbClr val="002D64"/>
                          </a:solidFill>
                          <a:latin typeface="Arial" panose="020B0604020202020204" pitchFamily="34" charset="0"/>
                          <a:cs typeface="Arial" panose="020B0604020202020204" pitchFamily="34" charset="0"/>
                          <a:hlinkClick r:id="rId7" action="ppaction://hlinksldjump"/>
                        </a:rPr>
                        <a:t>8</a:t>
                      </a:r>
                      <a:endParaRPr lang="de-DE" sz="1100" b="0" noProof="0">
                        <a:solidFill>
                          <a:srgbClr val="002D64"/>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68686715"/>
                  </a:ext>
                </a:extLst>
              </a:tr>
              <a:tr h="396000">
                <a:tc>
                  <a:txBody>
                    <a:bodyPr/>
                    <a:lstStyle/>
                    <a:p>
                      <a:pPr marL="342900" marR="0" lvl="1" indent="0" algn="just" defTabSz="685800" rtl="0" eaLnBrk="1" fontAlgn="auto" latinLnBrk="0" hangingPunct="1">
                        <a:lnSpc>
                          <a:spcPct val="200000"/>
                        </a:lnSpc>
                        <a:spcBef>
                          <a:spcPts val="0"/>
                        </a:spcBef>
                        <a:spcAft>
                          <a:spcPts val="0"/>
                        </a:spcAft>
                        <a:buClrTx/>
                        <a:buSzTx/>
                        <a:buFontTx/>
                        <a:buNone/>
                        <a:tabLst/>
                        <a:defRPr/>
                      </a:pPr>
                      <a:r>
                        <a:rPr lang="de-DE" sz="1100" b="0" u="none" kern="1200" noProof="0">
                          <a:solidFill>
                            <a:srgbClr val="002D64"/>
                          </a:solidFill>
                          <a:latin typeface="Arial" panose="020B0604020202020204" pitchFamily="34" charset="0"/>
                          <a:ea typeface="+mn-ea"/>
                          <a:cs typeface="Arial" panose="020B0604020202020204" pitchFamily="34" charset="0"/>
                          <a:hlinkClick r:id="rId8" action="ppaction://hlinksldjump"/>
                        </a:rPr>
                        <a:t>The Cloud </a:t>
                      </a:r>
                      <a:r>
                        <a:rPr lang="de-DE" sz="1100" b="0" u="none" kern="1200" noProof="0" err="1">
                          <a:solidFill>
                            <a:srgbClr val="002D64"/>
                          </a:solidFill>
                          <a:latin typeface="Arial" panose="020B0604020202020204" pitchFamily="34" charset="0"/>
                          <a:ea typeface="+mn-ea"/>
                          <a:cs typeface="Arial" panose="020B0604020202020204" pitchFamily="34" charset="0"/>
                          <a:hlinkClick r:id="rId8" action="ppaction://hlinksldjump"/>
                        </a:rPr>
                        <a:t>DevOps</a:t>
                      </a:r>
                      <a:r>
                        <a:rPr lang="de-DE" sz="1100" b="0" u="none" kern="1200" noProof="0">
                          <a:solidFill>
                            <a:srgbClr val="002D64"/>
                          </a:solidFill>
                          <a:latin typeface="Arial" panose="020B0604020202020204" pitchFamily="34" charset="0"/>
                          <a:ea typeface="+mn-ea"/>
                          <a:cs typeface="Arial" panose="020B0604020202020204" pitchFamily="34" charset="0"/>
                          <a:hlinkClick r:id="rId8" action="ppaction://hlinksldjump"/>
                        </a:rPr>
                        <a:t> Engineer</a:t>
                      </a:r>
                      <a:r>
                        <a:rPr lang="de-DE" sz="1100" b="0" u="none" baseline="0" noProof="0">
                          <a:solidFill>
                            <a:srgbClr val="002D64"/>
                          </a:solidFill>
                          <a:latin typeface="Arial" panose="020B0604020202020204" pitchFamily="34" charset="0"/>
                          <a:cs typeface="Arial" panose="020B0604020202020204" pitchFamily="34" charset="0"/>
                          <a:hlinkClick r:id="rId8" action="ppaction://hlinksldjump"/>
                        </a:rPr>
                        <a:t>…………………………………………………………………….</a:t>
                      </a:r>
                      <a:endParaRPr lang="de-DE" sz="1100" b="0" u="none" kern="1200" noProof="0">
                        <a:solidFill>
                          <a:srgbClr val="002D64"/>
                        </a:solidFill>
                        <a:latin typeface="Arial" panose="020B0604020202020204" pitchFamily="34" charset="0"/>
                        <a:ea typeface="+mn-ea"/>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200000"/>
                        </a:lnSpc>
                        <a:spcBef>
                          <a:spcPts val="0"/>
                        </a:spcBef>
                        <a:spcAft>
                          <a:spcPts val="0"/>
                        </a:spcAft>
                        <a:buClrTx/>
                        <a:buSzTx/>
                        <a:buFontTx/>
                        <a:buNone/>
                        <a:tabLst/>
                        <a:defRPr/>
                      </a:pPr>
                      <a:r>
                        <a:rPr lang="de-DE" sz="1100" b="0" noProof="0">
                          <a:solidFill>
                            <a:srgbClr val="002D64"/>
                          </a:solidFill>
                          <a:latin typeface="Arial" panose="020B0604020202020204" pitchFamily="34" charset="0"/>
                          <a:cs typeface="Arial" panose="020B0604020202020204" pitchFamily="34" charset="0"/>
                          <a:hlinkClick r:id="rId8" action="ppaction://hlinksldjump"/>
                        </a:rPr>
                        <a:t>9</a:t>
                      </a:r>
                      <a:endParaRPr lang="de-DE" sz="1100" b="0" noProof="0">
                        <a:solidFill>
                          <a:srgbClr val="002D64"/>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2956692"/>
                  </a:ext>
                </a:extLst>
              </a:tr>
              <a:tr h="396000">
                <a:tc>
                  <a:txBody>
                    <a:bodyPr/>
                    <a:lstStyle/>
                    <a:p>
                      <a:pPr marL="342900" marR="0" lvl="1" indent="0" algn="just" defTabSz="685800" rtl="0" eaLnBrk="1" fontAlgn="auto" latinLnBrk="0" hangingPunct="1">
                        <a:lnSpc>
                          <a:spcPct val="200000"/>
                        </a:lnSpc>
                        <a:spcBef>
                          <a:spcPts val="0"/>
                        </a:spcBef>
                        <a:spcAft>
                          <a:spcPts val="0"/>
                        </a:spcAft>
                        <a:buClrTx/>
                        <a:buSzTx/>
                        <a:buFontTx/>
                        <a:buNone/>
                        <a:tabLst/>
                        <a:defRPr/>
                      </a:pPr>
                      <a:r>
                        <a:rPr lang="de-DE" sz="1100" b="0" u="none" kern="1200" noProof="0">
                          <a:solidFill>
                            <a:srgbClr val="002D64"/>
                          </a:solidFill>
                          <a:latin typeface="Arial" panose="020B0604020202020204" pitchFamily="34" charset="0"/>
                          <a:ea typeface="+mn-ea"/>
                          <a:cs typeface="Arial" panose="020B0604020202020204" pitchFamily="34" charset="0"/>
                          <a:hlinkClick r:id="rId9" action="ppaction://hlinksldjump"/>
                        </a:rPr>
                        <a:t>The Cloud Solutions </a:t>
                      </a:r>
                      <a:r>
                        <a:rPr lang="de-DE" sz="1100" b="0" u="none" kern="1200" noProof="0" err="1">
                          <a:solidFill>
                            <a:srgbClr val="002D64"/>
                          </a:solidFill>
                          <a:latin typeface="Arial" panose="020B0604020202020204" pitchFamily="34" charset="0"/>
                          <a:ea typeface="+mn-ea"/>
                          <a:cs typeface="Arial" panose="020B0604020202020204" pitchFamily="34" charset="0"/>
                          <a:hlinkClick r:id="rId9" action="ppaction://hlinksldjump"/>
                        </a:rPr>
                        <a:t>Architect</a:t>
                      </a:r>
                      <a:r>
                        <a:rPr lang="de-DE" sz="1100" b="0" u="none" baseline="0" noProof="0">
                          <a:solidFill>
                            <a:srgbClr val="002D64"/>
                          </a:solidFill>
                          <a:latin typeface="Arial" panose="020B0604020202020204" pitchFamily="34" charset="0"/>
                          <a:cs typeface="Arial" panose="020B0604020202020204" pitchFamily="34" charset="0"/>
                          <a:hlinkClick r:id="rId9" action="ppaction://hlinksldjump"/>
                        </a:rPr>
                        <a:t>……………………………………………………………………</a:t>
                      </a:r>
                      <a:endParaRPr lang="de-DE" sz="1100" b="0" u="none" kern="1200" noProof="0">
                        <a:solidFill>
                          <a:srgbClr val="002D64"/>
                        </a:solidFill>
                        <a:latin typeface="Arial" panose="020B0604020202020204" pitchFamily="34" charset="0"/>
                        <a:ea typeface="+mn-ea"/>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200000"/>
                        </a:lnSpc>
                        <a:spcBef>
                          <a:spcPts val="0"/>
                        </a:spcBef>
                        <a:spcAft>
                          <a:spcPts val="0"/>
                        </a:spcAft>
                        <a:buClrTx/>
                        <a:buSzTx/>
                        <a:buFontTx/>
                        <a:buNone/>
                        <a:tabLst/>
                        <a:defRPr/>
                      </a:pPr>
                      <a:r>
                        <a:rPr lang="de-DE" sz="1100" b="0" noProof="0">
                          <a:solidFill>
                            <a:srgbClr val="002D64"/>
                          </a:solidFill>
                          <a:latin typeface="Arial" panose="020B0604020202020204" pitchFamily="34" charset="0"/>
                          <a:cs typeface="Arial" panose="020B0604020202020204" pitchFamily="34" charset="0"/>
                          <a:hlinkClick r:id="rId9" action="ppaction://hlinksldjump"/>
                        </a:rPr>
                        <a:t>10</a:t>
                      </a:r>
                      <a:endParaRPr lang="de-DE" sz="1100" b="0" noProof="0">
                        <a:solidFill>
                          <a:srgbClr val="002D64"/>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1774277"/>
                  </a:ext>
                </a:extLst>
              </a:tr>
              <a:tr h="396000">
                <a:tc>
                  <a:txBody>
                    <a:bodyPr/>
                    <a:lstStyle/>
                    <a:p>
                      <a:pPr marL="342900" marR="0" lvl="1" indent="0" algn="just" defTabSz="685800" rtl="0" eaLnBrk="1" fontAlgn="auto" latinLnBrk="0" hangingPunct="1">
                        <a:lnSpc>
                          <a:spcPct val="200000"/>
                        </a:lnSpc>
                        <a:spcBef>
                          <a:spcPts val="0"/>
                        </a:spcBef>
                        <a:spcAft>
                          <a:spcPts val="0"/>
                        </a:spcAft>
                        <a:buClrTx/>
                        <a:buSzTx/>
                        <a:buFontTx/>
                        <a:buNone/>
                        <a:tabLst/>
                        <a:defRPr/>
                      </a:pPr>
                      <a:r>
                        <a:rPr lang="de-DE" sz="1100" b="0" u="none" kern="1200" noProof="0">
                          <a:solidFill>
                            <a:srgbClr val="002D64"/>
                          </a:solidFill>
                          <a:latin typeface="Arial" panose="020B0604020202020204" pitchFamily="34" charset="0"/>
                          <a:ea typeface="+mn-ea"/>
                          <a:cs typeface="Arial" panose="020B0604020202020204" pitchFamily="34" charset="0"/>
                          <a:hlinkClick r:id="rId10" action="ppaction://hlinksldjump"/>
                        </a:rPr>
                        <a:t>The</a:t>
                      </a:r>
                      <a:r>
                        <a:rPr lang="de-DE" sz="1100" b="0" u="none" kern="1200" baseline="0" noProof="0">
                          <a:solidFill>
                            <a:srgbClr val="002D64"/>
                          </a:solidFill>
                          <a:latin typeface="Arial" panose="020B0604020202020204" pitchFamily="34" charset="0"/>
                          <a:ea typeface="+mn-ea"/>
                          <a:cs typeface="Arial" panose="020B0604020202020204" pitchFamily="34" charset="0"/>
                          <a:hlinkClick r:id="rId10" action="ppaction://hlinksldjump"/>
                        </a:rPr>
                        <a:t> </a:t>
                      </a:r>
                      <a:r>
                        <a:rPr lang="de-DE" sz="1100" b="0" u="none" kern="1200" noProof="0">
                          <a:solidFill>
                            <a:srgbClr val="002D64"/>
                          </a:solidFill>
                          <a:latin typeface="Arial" panose="020B0604020202020204" pitchFamily="34" charset="0"/>
                          <a:ea typeface="+mn-ea"/>
                          <a:cs typeface="Arial" panose="020B0604020202020204" pitchFamily="34" charset="0"/>
                          <a:hlinkClick r:id="rId10" action="ppaction://hlinksldjump"/>
                        </a:rPr>
                        <a:t>Cloud </a:t>
                      </a:r>
                      <a:r>
                        <a:rPr lang="de-DE" sz="1100" b="0" u="none" kern="1200" noProof="0" err="1">
                          <a:solidFill>
                            <a:srgbClr val="002D64"/>
                          </a:solidFill>
                          <a:latin typeface="Arial" panose="020B0604020202020204" pitchFamily="34" charset="0"/>
                          <a:ea typeface="+mn-ea"/>
                          <a:cs typeface="Arial" panose="020B0604020202020204" pitchFamily="34" charset="0"/>
                          <a:hlinkClick r:id="rId10" action="ppaction://hlinksldjump"/>
                        </a:rPr>
                        <a:t>Product</a:t>
                      </a:r>
                      <a:r>
                        <a:rPr lang="de-DE" sz="1100" b="0" u="none" kern="1200" noProof="0">
                          <a:solidFill>
                            <a:srgbClr val="002D64"/>
                          </a:solidFill>
                          <a:latin typeface="Arial" panose="020B0604020202020204" pitchFamily="34" charset="0"/>
                          <a:ea typeface="+mn-ea"/>
                          <a:cs typeface="Arial" panose="020B0604020202020204" pitchFamily="34" charset="0"/>
                          <a:hlinkClick r:id="rId10" action="ppaction://hlinksldjump"/>
                        </a:rPr>
                        <a:t> </a:t>
                      </a:r>
                      <a:r>
                        <a:rPr lang="de-DE" sz="1100" b="0" u="none" kern="1200" noProof="0" err="1">
                          <a:solidFill>
                            <a:srgbClr val="002D64"/>
                          </a:solidFill>
                          <a:latin typeface="Arial" panose="020B0604020202020204" pitchFamily="34" charset="0"/>
                          <a:ea typeface="+mn-ea"/>
                          <a:cs typeface="Arial" panose="020B0604020202020204" pitchFamily="34" charset="0"/>
                          <a:hlinkClick r:id="rId10" action="ppaction://hlinksldjump"/>
                        </a:rPr>
                        <a:t>Owner</a:t>
                      </a:r>
                      <a:r>
                        <a:rPr lang="de-DE" sz="1100" b="0" u="none" baseline="0" noProof="0">
                          <a:solidFill>
                            <a:srgbClr val="002D64"/>
                          </a:solidFill>
                          <a:latin typeface="Arial" panose="020B0604020202020204" pitchFamily="34" charset="0"/>
                          <a:cs typeface="Arial" panose="020B0604020202020204" pitchFamily="34" charset="0"/>
                          <a:hlinkClick r:id="rId10" action="ppaction://hlinksldjump"/>
                        </a:rPr>
                        <a:t>………………………………………………………………………...</a:t>
                      </a:r>
                      <a:endParaRPr lang="de-DE" sz="1100" b="0" u="none" kern="1200" noProof="0">
                        <a:solidFill>
                          <a:srgbClr val="002D64"/>
                        </a:solidFill>
                        <a:latin typeface="Arial" panose="020B0604020202020204" pitchFamily="34" charset="0"/>
                        <a:ea typeface="+mn-ea"/>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200000"/>
                        </a:lnSpc>
                        <a:spcBef>
                          <a:spcPts val="0"/>
                        </a:spcBef>
                        <a:spcAft>
                          <a:spcPts val="0"/>
                        </a:spcAft>
                        <a:buClrTx/>
                        <a:buSzTx/>
                        <a:buFontTx/>
                        <a:buNone/>
                        <a:tabLst/>
                        <a:defRPr/>
                      </a:pPr>
                      <a:r>
                        <a:rPr lang="de-DE" sz="1100" b="0" noProof="0">
                          <a:solidFill>
                            <a:srgbClr val="002D64"/>
                          </a:solidFill>
                          <a:latin typeface="Arial" panose="020B0604020202020204" pitchFamily="34" charset="0"/>
                          <a:cs typeface="Arial" panose="020B0604020202020204" pitchFamily="34" charset="0"/>
                          <a:hlinkClick r:id="rId10" action="ppaction://hlinksldjump"/>
                        </a:rPr>
                        <a:t>11</a:t>
                      </a:r>
                      <a:endParaRPr lang="de-DE" sz="1100" b="0" noProof="0">
                        <a:solidFill>
                          <a:srgbClr val="002D64"/>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58712052"/>
                  </a:ext>
                </a:extLst>
              </a:tr>
              <a:tr h="396000">
                <a:tc>
                  <a:txBody>
                    <a:bodyPr/>
                    <a:lstStyle/>
                    <a:p>
                      <a:pPr marL="0" marR="0" lvl="0" indent="0" algn="just" defTabSz="685800" rtl="0" eaLnBrk="1" fontAlgn="auto" latinLnBrk="0" hangingPunct="1">
                        <a:lnSpc>
                          <a:spcPct val="200000"/>
                        </a:lnSpc>
                        <a:spcBef>
                          <a:spcPts val="0"/>
                        </a:spcBef>
                        <a:spcAft>
                          <a:spcPts val="0"/>
                        </a:spcAft>
                        <a:buClrTx/>
                        <a:buSzTx/>
                        <a:buFontTx/>
                        <a:buNone/>
                        <a:tabLst/>
                        <a:defRPr/>
                      </a:pPr>
                      <a:r>
                        <a:rPr lang="en-US" sz="1100" b="0" u="none" kern="1200" noProof="0">
                          <a:solidFill>
                            <a:srgbClr val="002D64"/>
                          </a:solidFill>
                          <a:latin typeface="Arial" panose="020B0604020202020204" pitchFamily="34" charset="0"/>
                          <a:ea typeface="+mn-ea"/>
                          <a:cs typeface="Arial" panose="020B0604020202020204" pitchFamily="34" charset="0"/>
                          <a:hlinkClick r:id="rId11" action="ppaction://hlinksldjump"/>
                        </a:rPr>
                        <a:t>Who are the learning providers? </a:t>
                      </a:r>
                      <a:r>
                        <a:rPr lang="de-DE" sz="1100" b="0" u="none" baseline="0" noProof="0">
                          <a:solidFill>
                            <a:srgbClr val="002D64"/>
                          </a:solidFill>
                          <a:latin typeface="Arial" panose="020B0604020202020204" pitchFamily="34" charset="0"/>
                          <a:cs typeface="Arial" panose="020B0604020202020204" pitchFamily="34" charset="0"/>
                          <a:hlinkClick r:id="rId11" action="ppaction://hlinksldjump"/>
                        </a:rPr>
                        <a:t>.………………………………………………………………………</a:t>
                      </a:r>
                      <a:endParaRPr lang="de-DE" sz="1100" b="0" u="none" kern="1200" noProof="0">
                        <a:solidFill>
                          <a:srgbClr val="002D64"/>
                        </a:solidFill>
                        <a:latin typeface="Arial" panose="020B0604020202020204" pitchFamily="34" charset="0"/>
                        <a:ea typeface="+mn-ea"/>
                        <a:cs typeface="Arial" panose="020B0604020202020204" pitchFamily="34" charset="0"/>
                      </a:endParaRPr>
                    </a:p>
                  </a:txBody>
                  <a:tcPr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200000"/>
                        </a:lnSpc>
                        <a:spcBef>
                          <a:spcPts val="0"/>
                        </a:spcBef>
                        <a:spcAft>
                          <a:spcPts val="0"/>
                        </a:spcAft>
                        <a:buClrTx/>
                        <a:buSzTx/>
                        <a:buFontTx/>
                        <a:buNone/>
                        <a:tabLst/>
                        <a:defRPr/>
                      </a:pPr>
                      <a:r>
                        <a:rPr lang="de-DE" sz="1100" b="0" u="none" kern="1200" baseline="0" noProof="0">
                          <a:solidFill>
                            <a:srgbClr val="002D64"/>
                          </a:solidFill>
                          <a:latin typeface="Arial" panose="020B0604020202020204" pitchFamily="34" charset="0"/>
                          <a:ea typeface="+mn-ea"/>
                          <a:cs typeface="Arial" panose="020B0604020202020204" pitchFamily="34" charset="0"/>
                          <a:hlinkClick r:id="rId11" action="ppaction://hlinksldjump"/>
                        </a:rPr>
                        <a:t>16</a:t>
                      </a:r>
                      <a:endParaRPr lang="de-DE" sz="1100" b="0" u="none" kern="1200" baseline="0" noProof="0">
                        <a:solidFill>
                          <a:srgbClr val="002D64"/>
                        </a:solidFill>
                        <a:latin typeface="Arial" panose="020B0604020202020204" pitchFamily="34" charset="0"/>
                        <a:ea typeface="+mn-ea"/>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53232828"/>
                  </a:ext>
                </a:extLst>
              </a:tr>
              <a:tr h="396000">
                <a:tc>
                  <a:txBody>
                    <a:bodyPr/>
                    <a:lstStyle/>
                    <a:p>
                      <a:pPr marL="342900" marR="0" lvl="1" indent="0" algn="just" defTabSz="685800" rtl="0" eaLnBrk="1" fontAlgn="auto" latinLnBrk="0" hangingPunct="1">
                        <a:lnSpc>
                          <a:spcPct val="200000"/>
                        </a:lnSpc>
                        <a:spcBef>
                          <a:spcPts val="0"/>
                        </a:spcBef>
                        <a:spcAft>
                          <a:spcPts val="0"/>
                        </a:spcAft>
                        <a:buClrTx/>
                        <a:buSzTx/>
                        <a:buFontTx/>
                        <a:buNone/>
                        <a:tabLst/>
                        <a:defRPr/>
                      </a:pPr>
                      <a:r>
                        <a:rPr lang="de-DE" sz="1100" b="0" u="none" kern="1200" noProof="0">
                          <a:solidFill>
                            <a:srgbClr val="002D64"/>
                          </a:solidFill>
                          <a:latin typeface="Arial" panose="020B0604020202020204" pitchFamily="34" charset="0"/>
                          <a:ea typeface="+mn-ea"/>
                          <a:cs typeface="Arial" panose="020B0604020202020204" pitchFamily="34" charset="0"/>
                          <a:hlinkClick r:id="rId11" action="ppaction://hlinksldjump"/>
                        </a:rPr>
                        <a:t>Learning </a:t>
                      </a:r>
                      <a:r>
                        <a:rPr lang="de-DE" sz="1100" b="0" u="none" kern="1200" noProof="0" err="1">
                          <a:solidFill>
                            <a:srgbClr val="002D64"/>
                          </a:solidFill>
                          <a:latin typeface="Arial" panose="020B0604020202020204" pitchFamily="34" charset="0"/>
                          <a:ea typeface="+mn-ea"/>
                          <a:cs typeface="Arial" panose="020B0604020202020204" pitchFamily="34" charset="0"/>
                          <a:hlinkClick r:id="rId11" action="ppaction://hlinksldjump"/>
                        </a:rPr>
                        <a:t>with</a:t>
                      </a:r>
                      <a:r>
                        <a:rPr lang="de-DE" sz="1100" b="0" u="none" kern="1200" noProof="0">
                          <a:solidFill>
                            <a:srgbClr val="002D64"/>
                          </a:solidFill>
                          <a:latin typeface="Arial" panose="020B0604020202020204" pitchFamily="34" charset="0"/>
                          <a:ea typeface="+mn-ea"/>
                          <a:cs typeface="Arial" panose="020B0604020202020204" pitchFamily="34" charset="0"/>
                          <a:hlinkClick r:id="rId11" action="ppaction://hlinksldjump"/>
                        </a:rPr>
                        <a:t> Coursera </a:t>
                      </a:r>
                      <a:r>
                        <a:rPr lang="de-DE" sz="1100" b="0" u="none" baseline="0" noProof="0">
                          <a:solidFill>
                            <a:srgbClr val="002D64"/>
                          </a:solidFill>
                          <a:latin typeface="Arial" panose="020B0604020202020204" pitchFamily="34" charset="0"/>
                          <a:cs typeface="Arial" panose="020B0604020202020204" pitchFamily="34" charset="0"/>
                          <a:hlinkClick r:id="rId11" action="ppaction://hlinksldjump"/>
                        </a:rPr>
                        <a:t>……………………………………………………………………………</a:t>
                      </a:r>
                      <a:endParaRPr lang="de-DE" sz="1100" b="0" u="none" kern="1200" noProof="0">
                        <a:solidFill>
                          <a:srgbClr val="002D64"/>
                        </a:solidFill>
                        <a:latin typeface="Arial" panose="020B0604020202020204" pitchFamily="34" charset="0"/>
                        <a:ea typeface="+mn-ea"/>
                        <a:cs typeface="Arial" panose="020B0604020202020204" pitchFamily="34" charset="0"/>
                      </a:endParaRPr>
                    </a:p>
                  </a:txBody>
                  <a:tcPr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200000"/>
                        </a:lnSpc>
                        <a:spcBef>
                          <a:spcPts val="0"/>
                        </a:spcBef>
                        <a:spcAft>
                          <a:spcPts val="0"/>
                        </a:spcAft>
                        <a:buClrTx/>
                        <a:buSzTx/>
                        <a:buFontTx/>
                        <a:buNone/>
                        <a:tabLst/>
                        <a:defRPr/>
                      </a:pPr>
                      <a:r>
                        <a:rPr lang="de-DE" sz="1100" b="0" noProof="0">
                          <a:solidFill>
                            <a:srgbClr val="002D64"/>
                          </a:solidFill>
                          <a:latin typeface="Arial" panose="020B0604020202020204" pitchFamily="34" charset="0"/>
                          <a:cs typeface="Arial" panose="020B0604020202020204" pitchFamily="34" charset="0"/>
                          <a:hlinkClick r:id="rId11" action="ppaction://hlinksldjump"/>
                        </a:rPr>
                        <a:t>16</a:t>
                      </a:r>
                      <a:endParaRPr lang="de-DE" sz="1100" b="0" noProof="0">
                        <a:solidFill>
                          <a:srgbClr val="002D64"/>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75617014"/>
                  </a:ext>
                </a:extLst>
              </a:tr>
              <a:tr h="396000">
                <a:tc>
                  <a:txBody>
                    <a:bodyPr/>
                    <a:lstStyle/>
                    <a:p>
                      <a:pPr marL="342900" marR="0" lvl="1" indent="0" algn="just" defTabSz="685800" rtl="0" eaLnBrk="1" fontAlgn="auto" latinLnBrk="0" hangingPunct="1">
                        <a:lnSpc>
                          <a:spcPct val="200000"/>
                        </a:lnSpc>
                        <a:spcBef>
                          <a:spcPts val="0"/>
                        </a:spcBef>
                        <a:spcAft>
                          <a:spcPts val="0"/>
                        </a:spcAft>
                        <a:buClrTx/>
                        <a:buSzTx/>
                        <a:buFontTx/>
                        <a:buNone/>
                        <a:tabLst/>
                        <a:defRPr/>
                      </a:pPr>
                      <a:r>
                        <a:rPr lang="de-DE" sz="1100" b="0" u="none" kern="1200" noProof="0">
                          <a:solidFill>
                            <a:srgbClr val="002D64"/>
                          </a:solidFill>
                          <a:latin typeface="Arial" panose="020B0604020202020204" pitchFamily="34" charset="0"/>
                          <a:ea typeface="+mn-ea"/>
                          <a:cs typeface="Arial" panose="020B0604020202020204" pitchFamily="34" charset="0"/>
                          <a:hlinkClick r:id="rId12" action="ppaction://hlinksldjump"/>
                        </a:rPr>
                        <a:t>Learning </a:t>
                      </a:r>
                      <a:r>
                        <a:rPr lang="de-DE" sz="1100" b="0" u="none" kern="1200" noProof="0" err="1">
                          <a:solidFill>
                            <a:srgbClr val="002D64"/>
                          </a:solidFill>
                          <a:latin typeface="Arial" panose="020B0604020202020204" pitchFamily="34" charset="0"/>
                          <a:ea typeface="+mn-ea"/>
                          <a:cs typeface="Arial" panose="020B0604020202020204" pitchFamily="34" charset="0"/>
                          <a:hlinkClick r:id="rId12" action="ppaction://hlinksldjump"/>
                        </a:rPr>
                        <a:t>with</a:t>
                      </a:r>
                      <a:r>
                        <a:rPr lang="de-DE" sz="1100" b="0" u="none" kern="1200" noProof="0">
                          <a:solidFill>
                            <a:srgbClr val="002D64"/>
                          </a:solidFill>
                          <a:latin typeface="Arial" panose="020B0604020202020204" pitchFamily="34" charset="0"/>
                          <a:ea typeface="+mn-ea"/>
                          <a:cs typeface="Arial" panose="020B0604020202020204" pitchFamily="34" charset="0"/>
                          <a:hlinkClick r:id="rId12" action="ppaction://hlinksldjump"/>
                        </a:rPr>
                        <a:t> Udacity </a:t>
                      </a:r>
                      <a:r>
                        <a:rPr lang="de-DE" sz="1100" b="0" u="none" baseline="0" noProof="0">
                          <a:solidFill>
                            <a:srgbClr val="002D64"/>
                          </a:solidFill>
                          <a:latin typeface="Arial" panose="020B0604020202020204" pitchFamily="34" charset="0"/>
                          <a:cs typeface="Arial" panose="020B0604020202020204" pitchFamily="34" charset="0"/>
                          <a:hlinkClick r:id="rId12" action="ppaction://hlinksldjump"/>
                        </a:rPr>
                        <a:t>……………………………………………………………………...………</a:t>
                      </a:r>
                      <a:endParaRPr lang="de-DE" sz="1100" b="0" u="none" kern="1200" noProof="0">
                        <a:solidFill>
                          <a:srgbClr val="002D64"/>
                        </a:solidFill>
                        <a:latin typeface="Arial" panose="020B0604020202020204" pitchFamily="34" charset="0"/>
                        <a:ea typeface="+mn-ea"/>
                        <a:cs typeface="Arial" panose="020B0604020202020204" pitchFamily="34" charset="0"/>
                      </a:endParaRPr>
                    </a:p>
                  </a:txBody>
                  <a:tcPr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200000"/>
                        </a:lnSpc>
                        <a:spcBef>
                          <a:spcPts val="0"/>
                        </a:spcBef>
                        <a:spcAft>
                          <a:spcPts val="0"/>
                        </a:spcAft>
                        <a:buClrTx/>
                        <a:buSzTx/>
                        <a:buFontTx/>
                        <a:buNone/>
                        <a:tabLst/>
                        <a:defRPr/>
                      </a:pPr>
                      <a:r>
                        <a:rPr lang="de-DE" sz="1100" b="0" noProof="0">
                          <a:solidFill>
                            <a:srgbClr val="002D64"/>
                          </a:solidFill>
                          <a:latin typeface="Arial" panose="020B0604020202020204" pitchFamily="34" charset="0"/>
                          <a:cs typeface="Arial" panose="020B0604020202020204" pitchFamily="34" charset="0"/>
                          <a:hlinkClick r:id="rId12" action="ppaction://hlinksldjump"/>
                        </a:rPr>
                        <a:t>19</a:t>
                      </a:r>
                      <a:endParaRPr lang="de-DE" sz="1100" b="0" noProof="0">
                        <a:solidFill>
                          <a:srgbClr val="002D64"/>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0753046"/>
                  </a:ext>
                </a:extLst>
              </a:tr>
              <a:tr h="396000">
                <a:tc>
                  <a:txBody>
                    <a:bodyPr/>
                    <a:lstStyle/>
                    <a:p>
                      <a:pPr marL="342900" marR="0" lvl="1" indent="0" algn="just" defTabSz="685800" rtl="0" eaLnBrk="1" fontAlgn="auto" latinLnBrk="0" hangingPunct="1">
                        <a:lnSpc>
                          <a:spcPct val="200000"/>
                        </a:lnSpc>
                        <a:spcBef>
                          <a:spcPts val="0"/>
                        </a:spcBef>
                        <a:spcAft>
                          <a:spcPts val="0"/>
                        </a:spcAft>
                        <a:buClrTx/>
                        <a:buSzTx/>
                        <a:buFontTx/>
                        <a:buNone/>
                        <a:tabLst/>
                        <a:defRPr/>
                      </a:pPr>
                      <a:r>
                        <a:rPr lang="de-DE" sz="1100" b="0" u="none" kern="1200" noProof="0">
                          <a:solidFill>
                            <a:srgbClr val="002D64"/>
                          </a:solidFill>
                          <a:latin typeface="Arial" panose="020B0604020202020204" pitchFamily="34" charset="0"/>
                          <a:ea typeface="+mn-ea"/>
                          <a:cs typeface="Arial" panose="020B0604020202020204" pitchFamily="34" charset="0"/>
                          <a:hlinkClick r:id="rId13" action="ppaction://hlinksldjump"/>
                        </a:rPr>
                        <a:t>Learning </a:t>
                      </a:r>
                      <a:r>
                        <a:rPr lang="de-DE" sz="1100" b="0" u="none" kern="1200" noProof="0" err="1">
                          <a:solidFill>
                            <a:srgbClr val="002D64"/>
                          </a:solidFill>
                          <a:latin typeface="Arial" panose="020B0604020202020204" pitchFamily="34" charset="0"/>
                          <a:ea typeface="+mn-ea"/>
                          <a:cs typeface="Arial" panose="020B0604020202020204" pitchFamily="34" charset="0"/>
                          <a:hlinkClick r:id="rId13" action="ppaction://hlinksldjump"/>
                        </a:rPr>
                        <a:t>with</a:t>
                      </a:r>
                      <a:r>
                        <a:rPr lang="de-DE" sz="1100" b="0" u="none" kern="1200" noProof="0">
                          <a:solidFill>
                            <a:srgbClr val="002D64"/>
                          </a:solidFill>
                          <a:latin typeface="Arial" panose="020B0604020202020204" pitchFamily="34" charset="0"/>
                          <a:ea typeface="+mn-ea"/>
                          <a:cs typeface="Arial" panose="020B0604020202020204" pitchFamily="34" charset="0"/>
                          <a:hlinkClick r:id="rId13" action="ppaction://hlinksldjump"/>
                        </a:rPr>
                        <a:t> Microsoft………. </a:t>
                      </a:r>
                      <a:r>
                        <a:rPr lang="de-DE" sz="1100" b="0" u="none" baseline="0" noProof="0">
                          <a:solidFill>
                            <a:srgbClr val="002D64"/>
                          </a:solidFill>
                          <a:latin typeface="Arial" panose="020B0604020202020204" pitchFamily="34" charset="0"/>
                          <a:cs typeface="Arial" panose="020B0604020202020204" pitchFamily="34" charset="0"/>
                          <a:hlinkClick r:id="rId13" action="ppaction://hlinksldjump"/>
                        </a:rPr>
                        <a:t>…………………...………………………………………………</a:t>
                      </a:r>
                      <a:endParaRPr lang="de-DE" sz="1100" b="0" u="none" kern="1200" noProof="0">
                        <a:solidFill>
                          <a:srgbClr val="002D64"/>
                        </a:solidFill>
                        <a:latin typeface="Arial" panose="020B0604020202020204" pitchFamily="34" charset="0"/>
                        <a:ea typeface="+mn-ea"/>
                        <a:cs typeface="Arial" panose="020B0604020202020204" pitchFamily="34" charset="0"/>
                      </a:endParaRPr>
                    </a:p>
                  </a:txBody>
                  <a:tcPr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200000"/>
                        </a:lnSpc>
                        <a:spcBef>
                          <a:spcPts val="0"/>
                        </a:spcBef>
                        <a:spcAft>
                          <a:spcPts val="0"/>
                        </a:spcAft>
                        <a:buClrTx/>
                        <a:buSzTx/>
                        <a:buFontTx/>
                        <a:buNone/>
                        <a:tabLst/>
                        <a:defRPr/>
                      </a:pPr>
                      <a:r>
                        <a:rPr lang="de-DE" sz="1100" b="0" noProof="0">
                          <a:solidFill>
                            <a:srgbClr val="002D64"/>
                          </a:solidFill>
                          <a:latin typeface="Arial" panose="020B0604020202020204" pitchFamily="34" charset="0"/>
                          <a:cs typeface="Arial" panose="020B0604020202020204" pitchFamily="34" charset="0"/>
                          <a:hlinkClick r:id="rId13" action="ppaction://hlinksldjump"/>
                        </a:rPr>
                        <a:t>22</a:t>
                      </a:r>
                      <a:endParaRPr lang="de-DE" sz="1100" b="0" noProof="0">
                        <a:solidFill>
                          <a:srgbClr val="002D64"/>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06218798"/>
                  </a:ext>
                </a:extLst>
              </a:tr>
              <a:tr h="396000">
                <a:tc>
                  <a:txBody>
                    <a:bodyPr/>
                    <a:lstStyle/>
                    <a:p>
                      <a:pPr marL="342900" marR="0" lvl="1" indent="0" algn="just" defTabSz="685800" rtl="0" eaLnBrk="1" fontAlgn="auto" latinLnBrk="0" hangingPunct="1">
                        <a:lnSpc>
                          <a:spcPct val="200000"/>
                        </a:lnSpc>
                        <a:spcBef>
                          <a:spcPts val="0"/>
                        </a:spcBef>
                        <a:spcAft>
                          <a:spcPts val="0"/>
                        </a:spcAft>
                        <a:buClrTx/>
                        <a:buSzTx/>
                        <a:buFontTx/>
                        <a:buNone/>
                        <a:tabLst/>
                        <a:defRPr/>
                      </a:pPr>
                      <a:r>
                        <a:rPr lang="de-DE" sz="1100" b="0" u="none" kern="1200" noProof="0">
                          <a:solidFill>
                            <a:srgbClr val="002D64"/>
                          </a:solidFill>
                          <a:latin typeface="Arial" panose="020B0604020202020204" pitchFamily="34" charset="0"/>
                          <a:ea typeface="+mn-ea"/>
                          <a:cs typeface="Arial" panose="020B0604020202020204" pitchFamily="34" charset="0"/>
                          <a:hlinkClick r:id="rId13" action="ppaction://hlinksldjump"/>
                        </a:rPr>
                        <a:t>Learning </a:t>
                      </a:r>
                      <a:r>
                        <a:rPr lang="de-DE" sz="1100" b="0" u="none" kern="1200" noProof="0" err="1">
                          <a:solidFill>
                            <a:srgbClr val="002D64"/>
                          </a:solidFill>
                          <a:latin typeface="Arial" panose="020B0604020202020204" pitchFamily="34" charset="0"/>
                          <a:ea typeface="+mn-ea"/>
                          <a:cs typeface="Arial" panose="020B0604020202020204" pitchFamily="34" charset="0"/>
                          <a:hlinkClick r:id="rId13" action="ppaction://hlinksldjump"/>
                        </a:rPr>
                        <a:t>with</a:t>
                      </a:r>
                      <a:r>
                        <a:rPr lang="de-DE" sz="1100" b="0" u="none" kern="1200" noProof="0">
                          <a:solidFill>
                            <a:srgbClr val="002D64"/>
                          </a:solidFill>
                          <a:latin typeface="Arial" panose="020B0604020202020204" pitchFamily="34" charset="0"/>
                          <a:ea typeface="+mn-ea"/>
                          <a:cs typeface="Arial" panose="020B0604020202020204" pitchFamily="34" charset="0"/>
                          <a:hlinkClick r:id="rId13" action="ppaction://hlinksldjump"/>
                        </a:rPr>
                        <a:t> Amazon Web Services</a:t>
                      </a:r>
                      <a:r>
                        <a:rPr lang="de-DE" sz="1100" b="0" u="none" baseline="0" noProof="0">
                          <a:solidFill>
                            <a:srgbClr val="002D64"/>
                          </a:solidFill>
                          <a:latin typeface="Arial" panose="020B0604020202020204" pitchFamily="34" charset="0"/>
                          <a:cs typeface="Arial" panose="020B0604020202020204" pitchFamily="34" charset="0"/>
                          <a:hlinkClick r:id="rId13" action="ppaction://hlinksldjump"/>
                        </a:rPr>
                        <a:t>…………...………………………………………………</a:t>
                      </a:r>
                      <a:endParaRPr lang="de-DE" sz="1100" b="0" u="none" kern="1200" noProof="0">
                        <a:solidFill>
                          <a:srgbClr val="002D64"/>
                        </a:solidFill>
                        <a:latin typeface="Arial" panose="020B0604020202020204" pitchFamily="34" charset="0"/>
                        <a:ea typeface="+mn-ea"/>
                        <a:cs typeface="Arial" panose="020B0604020202020204" pitchFamily="34" charset="0"/>
                      </a:endParaRPr>
                    </a:p>
                  </a:txBody>
                  <a:tcPr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200000"/>
                        </a:lnSpc>
                        <a:spcBef>
                          <a:spcPts val="0"/>
                        </a:spcBef>
                        <a:spcAft>
                          <a:spcPts val="0"/>
                        </a:spcAft>
                        <a:buClrTx/>
                        <a:buSzTx/>
                        <a:buFontTx/>
                        <a:buNone/>
                        <a:tabLst/>
                        <a:defRPr/>
                      </a:pPr>
                      <a:endParaRPr lang="de-DE" sz="1100" b="0" noProof="0">
                        <a:solidFill>
                          <a:srgbClr val="002D64"/>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44521767"/>
                  </a:ext>
                </a:extLst>
              </a:tr>
              <a:tr h="396000">
                <a:tc>
                  <a:txBody>
                    <a:bodyPr/>
                    <a:lstStyle/>
                    <a:p>
                      <a:pPr marL="342900" marR="0" lvl="1" indent="0" algn="just" defTabSz="685800" rtl="0" eaLnBrk="1" fontAlgn="auto" latinLnBrk="0" hangingPunct="1">
                        <a:lnSpc>
                          <a:spcPct val="200000"/>
                        </a:lnSpc>
                        <a:spcBef>
                          <a:spcPts val="0"/>
                        </a:spcBef>
                        <a:spcAft>
                          <a:spcPts val="0"/>
                        </a:spcAft>
                        <a:buClrTx/>
                        <a:buSzTx/>
                        <a:buFontTx/>
                        <a:buNone/>
                        <a:tabLst/>
                        <a:defRPr/>
                      </a:pPr>
                      <a:r>
                        <a:rPr lang="de-DE" sz="1100" b="0" u="none" kern="1200" noProof="0">
                          <a:solidFill>
                            <a:srgbClr val="002D64"/>
                          </a:solidFill>
                          <a:latin typeface="Arial" panose="020B0604020202020204" pitchFamily="34" charset="0"/>
                          <a:ea typeface="+mn-ea"/>
                          <a:cs typeface="Arial" panose="020B0604020202020204" pitchFamily="34" charset="0"/>
                          <a:hlinkClick r:id="rId13" action="ppaction://hlinksldjump"/>
                        </a:rPr>
                        <a:t>Learning </a:t>
                      </a:r>
                      <a:r>
                        <a:rPr lang="de-DE" sz="1100" b="0" u="none" kern="1200" noProof="0" err="1">
                          <a:solidFill>
                            <a:srgbClr val="002D64"/>
                          </a:solidFill>
                          <a:latin typeface="Arial" panose="020B0604020202020204" pitchFamily="34" charset="0"/>
                          <a:ea typeface="+mn-ea"/>
                          <a:cs typeface="Arial" panose="020B0604020202020204" pitchFamily="34" charset="0"/>
                          <a:hlinkClick r:id="rId13" action="ppaction://hlinksldjump"/>
                        </a:rPr>
                        <a:t>with</a:t>
                      </a:r>
                      <a:r>
                        <a:rPr lang="de-DE" sz="1100" b="0" u="none" kern="1200" noProof="0">
                          <a:solidFill>
                            <a:srgbClr val="002D64"/>
                          </a:solidFill>
                          <a:latin typeface="Arial" panose="020B0604020202020204" pitchFamily="34" charset="0"/>
                          <a:ea typeface="+mn-ea"/>
                          <a:cs typeface="Arial" panose="020B0604020202020204" pitchFamily="34" charset="0"/>
                          <a:hlinkClick r:id="rId13" action="ppaction://hlinksldjump"/>
                        </a:rPr>
                        <a:t> Google………. </a:t>
                      </a:r>
                      <a:r>
                        <a:rPr lang="de-DE" sz="1100" b="0" u="none" baseline="0" noProof="0">
                          <a:solidFill>
                            <a:srgbClr val="002D64"/>
                          </a:solidFill>
                          <a:latin typeface="Arial" panose="020B0604020202020204" pitchFamily="34" charset="0"/>
                          <a:cs typeface="Arial" panose="020B0604020202020204" pitchFamily="34" charset="0"/>
                          <a:hlinkClick r:id="rId13" action="ppaction://hlinksldjump"/>
                        </a:rPr>
                        <a:t>…………………...………………………………………………</a:t>
                      </a:r>
                      <a:endParaRPr lang="de-DE" sz="1100" b="0" u="none" kern="1200" noProof="0">
                        <a:solidFill>
                          <a:srgbClr val="002D64"/>
                        </a:solidFill>
                        <a:latin typeface="Arial" panose="020B0604020202020204" pitchFamily="34" charset="0"/>
                        <a:ea typeface="+mn-ea"/>
                        <a:cs typeface="Arial" panose="020B0604020202020204" pitchFamily="34" charset="0"/>
                      </a:endParaRPr>
                    </a:p>
                  </a:txBody>
                  <a:tcPr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200000"/>
                        </a:lnSpc>
                        <a:spcBef>
                          <a:spcPts val="0"/>
                        </a:spcBef>
                        <a:spcAft>
                          <a:spcPts val="0"/>
                        </a:spcAft>
                        <a:buClrTx/>
                        <a:buSzTx/>
                        <a:buFontTx/>
                        <a:buNone/>
                        <a:tabLst/>
                        <a:defRPr/>
                      </a:pPr>
                      <a:endParaRPr lang="de-DE" sz="1100" b="0" noProof="0">
                        <a:solidFill>
                          <a:srgbClr val="002D64"/>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36573447"/>
                  </a:ext>
                </a:extLst>
              </a:tr>
              <a:tr h="396000">
                <a:tc>
                  <a:txBody>
                    <a:bodyPr/>
                    <a:lstStyle/>
                    <a:p>
                      <a:pPr marL="0" marR="0" lvl="0" indent="0" algn="just" defTabSz="685800" rtl="0" eaLnBrk="1" fontAlgn="auto" latinLnBrk="0" hangingPunct="1">
                        <a:lnSpc>
                          <a:spcPct val="200000"/>
                        </a:lnSpc>
                        <a:spcBef>
                          <a:spcPts val="0"/>
                        </a:spcBef>
                        <a:spcAft>
                          <a:spcPts val="0"/>
                        </a:spcAft>
                        <a:buClrTx/>
                        <a:buSzTx/>
                        <a:buFontTx/>
                        <a:buNone/>
                        <a:tabLst/>
                        <a:defRPr/>
                      </a:pPr>
                      <a:r>
                        <a:rPr lang="en-US" sz="1100" b="0" u="none" kern="1200" noProof="0">
                          <a:solidFill>
                            <a:srgbClr val="002D64"/>
                          </a:solidFill>
                          <a:latin typeface="Arial" panose="020B0604020202020204" pitchFamily="34" charset="0"/>
                          <a:ea typeface="+mn-ea"/>
                          <a:cs typeface="Arial" panose="020B0604020202020204" pitchFamily="34" charset="0"/>
                          <a:hlinkClick r:id="rId14" action="ppaction://hlinksldjump"/>
                        </a:rPr>
                        <a:t>How do the learning providers differ from one another? </a:t>
                      </a:r>
                      <a:r>
                        <a:rPr lang="de-DE" sz="1100" b="0" u="none" baseline="0" noProof="0">
                          <a:solidFill>
                            <a:srgbClr val="002D64"/>
                          </a:solidFill>
                          <a:latin typeface="Arial" panose="020B0604020202020204" pitchFamily="34" charset="0"/>
                          <a:cs typeface="Arial" panose="020B0604020202020204" pitchFamily="34" charset="0"/>
                          <a:hlinkClick r:id="rId14" action="ppaction://hlinksldjump"/>
                        </a:rPr>
                        <a:t>………………………………………...……</a:t>
                      </a:r>
                      <a:endParaRPr lang="de-DE" sz="1100" b="0" u="none" kern="1200" noProof="0">
                        <a:solidFill>
                          <a:srgbClr val="002D64"/>
                        </a:solidFill>
                        <a:latin typeface="Arial" panose="020B0604020202020204" pitchFamily="34" charset="0"/>
                        <a:ea typeface="+mn-ea"/>
                        <a:cs typeface="Arial" panose="020B0604020202020204" pitchFamily="34" charset="0"/>
                      </a:endParaRPr>
                    </a:p>
                  </a:txBody>
                  <a:tcPr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200000"/>
                        </a:lnSpc>
                        <a:spcBef>
                          <a:spcPts val="0"/>
                        </a:spcBef>
                        <a:spcAft>
                          <a:spcPts val="0"/>
                        </a:spcAft>
                        <a:buClrTx/>
                        <a:buSzTx/>
                        <a:buFontTx/>
                        <a:buNone/>
                        <a:tabLst/>
                        <a:defRPr/>
                      </a:pPr>
                      <a:r>
                        <a:rPr lang="de-DE" sz="1100" b="0" noProof="0">
                          <a:solidFill>
                            <a:srgbClr val="002D64"/>
                          </a:solidFill>
                          <a:latin typeface="Arial" panose="020B0604020202020204" pitchFamily="34" charset="0"/>
                          <a:cs typeface="Arial" panose="020B0604020202020204" pitchFamily="34" charset="0"/>
                          <a:hlinkClick r:id="rId14" action="ppaction://hlinksldjump"/>
                        </a:rPr>
                        <a:t>24</a:t>
                      </a:r>
                      <a:endParaRPr lang="de-DE" sz="1100" b="0" noProof="0">
                        <a:solidFill>
                          <a:srgbClr val="002D64"/>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60193576"/>
                  </a:ext>
                </a:extLst>
              </a:tr>
            </a:tbl>
          </a:graphicData>
        </a:graphic>
      </p:graphicFrame>
    </p:spTree>
    <p:extLst>
      <p:ext uri="{BB962C8B-B14F-4D97-AF65-F5344CB8AC3E}">
        <p14:creationId xmlns:p14="http://schemas.microsoft.com/office/powerpoint/2010/main" val="4253289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202680" y="2170961"/>
            <a:ext cx="6476400" cy="7469514"/>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5000"/>
              </a:lnSpc>
              <a:spcBef>
                <a:spcPts val="600"/>
              </a:spcBef>
              <a:spcAft>
                <a:spcPts val="600"/>
              </a:spcAft>
            </a:pPr>
            <a:endParaRPr lang="de-DE" sz="1200" b="1">
              <a:solidFill>
                <a:schemeClr val="tx1"/>
              </a:solidFill>
              <a:latin typeface="Arial" panose="020B0604020202020204" pitchFamily="34" charset="0"/>
              <a:ea typeface="Arial" panose="020B0604020202020204" pitchFamily="34" charset="0"/>
              <a:cs typeface="Arial" panose="020B0604020202020204" pitchFamily="34" charset="0"/>
            </a:endParaRPr>
          </a:p>
        </p:txBody>
      </p:sp>
      <p:pic>
        <p:nvPicPr>
          <p:cNvPr id="14" name="Grafik 13" descr="Ein Bild, das Schild enthält.&#10;&#10;Automatisch generierte Beschreibung">
            <a:extLst>
              <a:ext uri="{FF2B5EF4-FFF2-40B4-BE49-F238E27FC236}">
                <a16:creationId xmlns:a16="http://schemas.microsoft.com/office/drawing/2014/main" id="{95CD3EF8-4AE3-4924-B796-861BB3A418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437" y="3319961"/>
            <a:ext cx="2514203" cy="5595439"/>
          </a:xfrm>
          <a:prstGeom prst="rect">
            <a:avLst/>
          </a:prstGeom>
        </p:spPr>
      </p:pic>
      <p:pic>
        <p:nvPicPr>
          <p:cNvPr id="11" name="Grafik 10">
            <a:extLst>
              <a:ext uri="{FF2B5EF4-FFF2-40B4-BE49-F238E27FC236}">
                <a16:creationId xmlns:a16="http://schemas.microsoft.com/office/drawing/2014/main" id="{B1845582-AC88-451A-9863-F6D2A684847D}"/>
              </a:ext>
            </a:extLst>
          </p:cNvPr>
          <p:cNvPicPr>
            <a:picLocks noChangeAspect="1"/>
          </p:cNvPicPr>
          <p:nvPr/>
        </p:nvPicPr>
        <p:blipFill rotWithShape="1">
          <a:blip r:embed="rId4">
            <a:extLst>
              <a:ext uri="{28A0092B-C50C-407E-A947-70E740481C1C}">
                <a14:useLocalDpi xmlns:a14="http://schemas.microsoft.com/office/drawing/2010/main" val="0"/>
              </a:ext>
            </a:extLst>
          </a:blip>
          <a:srcRect l="13012"/>
          <a:stretch/>
        </p:blipFill>
        <p:spPr>
          <a:xfrm>
            <a:off x="192437" y="154771"/>
            <a:ext cx="6477633" cy="2298165"/>
          </a:xfrm>
          <a:prstGeom prst="rect">
            <a:avLst/>
          </a:prstGeom>
        </p:spPr>
      </p:pic>
      <p:grpSp>
        <p:nvGrpSpPr>
          <p:cNvPr id="4" name="Gruppieren 3"/>
          <p:cNvGrpSpPr/>
          <p:nvPr/>
        </p:nvGrpSpPr>
        <p:grpSpPr>
          <a:xfrm>
            <a:off x="4562994" y="1730530"/>
            <a:ext cx="2185688" cy="527121"/>
            <a:chOff x="-4505024" y="4221648"/>
            <a:chExt cx="4171167" cy="1005958"/>
          </a:xfrm>
        </p:grpSpPr>
        <p:sp>
          <p:nvSpPr>
            <p:cNvPr id="3" name="Rechteck 2"/>
            <p:cNvSpPr/>
            <p:nvPr/>
          </p:nvSpPr>
          <p:spPr>
            <a:xfrm>
              <a:off x="-4505024" y="4221648"/>
              <a:ext cx="4171167" cy="1005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1740" y="4364963"/>
              <a:ext cx="3852672" cy="719328"/>
            </a:xfrm>
            <a:prstGeom prst="rect">
              <a:avLst/>
            </a:prstGeom>
          </p:spPr>
        </p:pic>
      </p:grpSp>
      <p:sp>
        <p:nvSpPr>
          <p:cNvPr id="51" name="Foliennummernplatzhalter 50"/>
          <p:cNvSpPr>
            <a:spLocks noGrp="1"/>
          </p:cNvSpPr>
          <p:nvPr>
            <p:ph type="sldNum" sz="quarter" idx="12"/>
          </p:nvPr>
        </p:nvSpPr>
        <p:spPr>
          <a:xfrm>
            <a:off x="4981047" y="9184588"/>
            <a:ext cx="1543050" cy="527403"/>
          </a:xfrm>
        </p:spPr>
        <p:txBody>
          <a:bodyPr/>
          <a:lstStyle/>
          <a:p>
            <a:r>
              <a:rPr lang="de-DE">
                <a:solidFill>
                  <a:srgbClr val="002D64"/>
                </a:solidFill>
                <a:latin typeface="Arial" panose="020B0604020202020204" pitchFamily="34" charset="0"/>
                <a:cs typeface="Arial" panose="020B0604020202020204" pitchFamily="34" charset="0"/>
              </a:rPr>
              <a:t> </a:t>
            </a:r>
            <a:fld id="{B367C774-BF47-4908-8078-F07A9743E7EB}" type="slidenum">
              <a:rPr lang="de-DE" smtClean="0">
                <a:solidFill>
                  <a:srgbClr val="002D64"/>
                </a:solidFill>
                <a:latin typeface="Arial" panose="020B0604020202020204" pitchFamily="34" charset="0"/>
                <a:cs typeface="Arial" panose="020B0604020202020204" pitchFamily="34" charset="0"/>
              </a:rPr>
              <a:pPr/>
              <a:t>10</a:t>
            </a:fld>
            <a:r>
              <a:rPr lang="de-DE">
                <a:solidFill>
                  <a:srgbClr val="002D64"/>
                </a:solidFill>
                <a:latin typeface="Arial" panose="020B0604020202020204" pitchFamily="34" charset="0"/>
                <a:cs typeface="Arial" panose="020B0604020202020204" pitchFamily="34" charset="0"/>
              </a:rPr>
              <a:t>/29</a:t>
            </a:r>
          </a:p>
        </p:txBody>
      </p:sp>
      <p:sp>
        <p:nvSpPr>
          <p:cNvPr id="5" name="Textfeld 4"/>
          <p:cNvSpPr txBox="1"/>
          <p:nvPr/>
        </p:nvSpPr>
        <p:spPr>
          <a:xfrm>
            <a:off x="201979" y="2873575"/>
            <a:ext cx="5405439" cy="286682"/>
          </a:xfrm>
          <a:prstGeom prst="rect">
            <a:avLst/>
          </a:prstGeom>
          <a:noFill/>
        </p:spPr>
        <p:txBody>
          <a:bodyPr wrap="square" rtlCol="0">
            <a:spAutoFit/>
          </a:bodyPr>
          <a:lstStyle/>
          <a:p>
            <a:pPr indent="-228600">
              <a:lnSpc>
                <a:spcPct val="115000"/>
              </a:lnSpc>
              <a:spcBef>
                <a:spcPts val="1200"/>
              </a:spcBef>
              <a:spcAft>
                <a:spcPts val="600"/>
              </a:spcAft>
              <a:tabLst>
                <a:tab pos="228600" algn="l"/>
                <a:tab pos="457200" algn="l"/>
              </a:tabLst>
            </a:pPr>
            <a:r>
              <a:rPr lang="en-US" sz="1200" b="1">
                <a:solidFill>
                  <a:srgbClr val="002D64"/>
                </a:solidFill>
                <a:latin typeface="Arial" panose="020B0604020202020204" pitchFamily="34" charset="0"/>
                <a:cs typeface="Cordia New" panose="020B0304020202020204" pitchFamily="34" charset="-34"/>
              </a:rPr>
              <a:t>The Cloud DevOps Engineer</a:t>
            </a:r>
          </a:p>
        </p:txBody>
      </p:sp>
      <p:sp>
        <p:nvSpPr>
          <p:cNvPr id="13" name="Textfeld 12"/>
          <p:cNvSpPr txBox="1"/>
          <p:nvPr/>
        </p:nvSpPr>
        <p:spPr>
          <a:xfrm>
            <a:off x="2890559" y="3272336"/>
            <a:ext cx="3781077" cy="5282728"/>
          </a:xfrm>
          <a:prstGeom prst="rect">
            <a:avLst/>
          </a:prstGeom>
          <a:noFill/>
        </p:spPr>
        <p:txBody>
          <a:bodyPr wrap="square" rtlCol="0">
            <a:spAutoFit/>
          </a:bodyPr>
          <a:lstStyle/>
          <a:p>
            <a:pPr>
              <a:lnSpc>
                <a:spcPct val="113000"/>
              </a:lnSpc>
              <a:spcAft>
                <a:spcPts val="600"/>
              </a:spcAft>
            </a:pPr>
            <a:r>
              <a:rPr lang="en-US" sz="1100" b="1">
                <a:solidFill>
                  <a:srgbClr val="0074AA"/>
                </a:solidFill>
                <a:latin typeface="Arial" panose="020B0604020202020204" pitchFamily="34" charset="0"/>
                <a:cs typeface="Cordia New"/>
              </a:rPr>
              <a:t>Role description:</a:t>
            </a:r>
            <a:r>
              <a:rPr lang="en-US" sz="1100" b="1">
                <a:solidFill>
                  <a:srgbClr val="002D64"/>
                </a:solidFill>
                <a:latin typeface="Arial" panose="020B0604020202020204" pitchFamily="34" charset="0"/>
                <a:cs typeface="Cordia New"/>
              </a:rPr>
              <a:t> </a:t>
            </a:r>
            <a:r>
              <a:rPr lang="en-US" sz="1100">
                <a:solidFill>
                  <a:srgbClr val="002D64"/>
                </a:solidFill>
                <a:latin typeface="Arial" panose="020B0604020202020204" pitchFamily="34" charset="0"/>
                <a:ea typeface="SimSun" panose="02010600030101010101" pitchFamily="2" charset="-122"/>
                <a:cs typeface="Times New Roman" panose="02020603050405020304" pitchFamily="18" charset="0"/>
              </a:rPr>
              <a:t>A professional Cloud DevOps Engineer is responsible for efficient development operations that aim to optimize service reliability and delivery speed. </a:t>
            </a:r>
          </a:p>
          <a:p>
            <a:pPr>
              <a:lnSpc>
                <a:spcPct val="113000"/>
              </a:lnSpc>
              <a:spcAft>
                <a:spcPts val="600"/>
              </a:spcAft>
            </a:pPr>
            <a:r>
              <a:rPr lang="en-US" sz="1100">
                <a:solidFill>
                  <a:srgbClr val="002D64"/>
                </a:solidFill>
                <a:latin typeface="Arial" panose="020B0604020202020204" pitchFamily="34" charset="0"/>
                <a:ea typeface="SimSun" panose="02010600030101010101" pitchFamily="2" charset="-122"/>
                <a:cs typeface="Times New Roman" panose="02020603050405020304" pitchFamily="18" charset="0"/>
              </a:rPr>
              <a:t>Using Cloud platforms they ensure continuous development and deployment of software. They monitor CPU and memory usage as well as services and are able to manage incidents and learn from them. </a:t>
            </a:r>
          </a:p>
          <a:p>
            <a:pPr>
              <a:lnSpc>
                <a:spcPct val="113000"/>
              </a:lnSpc>
              <a:spcAft>
                <a:spcPts val="600"/>
              </a:spcAft>
            </a:pPr>
            <a:r>
              <a:rPr lang="en-US" sz="1100">
                <a:solidFill>
                  <a:srgbClr val="002D64"/>
                </a:solidFill>
                <a:latin typeface="Arial" panose="020B0604020202020204" pitchFamily="34" charset="0"/>
                <a:ea typeface="SimSun" panose="02010600030101010101" pitchFamily="2" charset="-122"/>
                <a:cs typeface="Times New Roman" panose="02020603050405020304" pitchFamily="18" charset="0"/>
              </a:rPr>
              <a:t>Cloud DevOps Engineers aim to continuously deliver value in end-to-end process automation.</a:t>
            </a:r>
          </a:p>
          <a:p>
            <a:pPr>
              <a:lnSpc>
                <a:spcPct val="113000"/>
              </a:lnSpc>
              <a:spcBef>
                <a:spcPts val="600"/>
              </a:spcBef>
              <a:spcAft>
                <a:spcPts val="600"/>
              </a:spcAft>
            </a:pPr>
            <a:r>
              <a:rPr lang="en-US" sz="1100" b="1">
                <a:solidFill>
                  <a:srgbClr val="0074AA"/>
                </a:solidFill>
                <a:latin typeface="Arial" panose="020B0604020202020204" pitchFamily="34" charset="0"/>
                <a:cs typeface="Cordia New"/>
              </a:rPr>
              <a:t>Prerequisites: </a:t>
            </a:r>
            <a:r>
              <a:rPr lang="en-US" sz="1100">
                <a:solidFill>
                  <a:srgbClr val="002D64"/>
                </a:solidFill>
                <a:latin typeface="Arial" panose="020B0604020202020204" pitchFamily="34" charset="0"/>
                <a:ea typeface="SimSun" panose="02010600030101010101" pitchFamily="2" charset="-122"/>
                <a:cs typeface="Times New Roman" panose="02020603050405020304" pitchFamily="18" charset="0"/>
              </a:rPr>
              <a:t>Distinct knowledge of software development and scripting, knowledge of various server systems, data management skills, the ability to use a variety of open source technologies and tools.</a:t>
            </a:r>
          </a:p>
          <a:p>
            <a:pPr>
              <a:lnSpc>
                <a:spcPct val="113000"/>
              </a:lnSpc>
              <a:spcBef>
                <a:spcPts val="1200"/>
              </a:spcBef>
            </a:pPr>
            <a:r>
              <a:rPr lang="en-US" sz="1100" b="1">
                <a:solidFill>
                  <a:srgbClr val="0074AA"/>
                </a:solidFill>
                <a:latin typeface="Arial" panose="020B0604020202020204" pitchFamily="34" charset="0"/>
                <a:cs typeface="Cordia New"/>
              </a:rPr>
              <a:t>Learning targets:</a:t>
            </a:r>
          </a:p>
          <a:p>
            <a:pPr marL="342900" indent="-342900">
              <a:lnSpc>
                <a:spcPct val="113000"/>
              </a:lnSpc>
              <a:spcBef>
                <a:spcPts val="600"/>
              </a:spcBef>
              <a:buFont typeface="Arial" panose="020B0604020202020204" pitchFamily="34" charset="0"/>
              <a:buChar char="•"/>
            </a:pPr>
            <a:r>
              <a:rPr lang="en-US" sz="1100">
                <a:solidFill>
                  <a:srgbClr val="002D64"/>
                </a:solidFill>
                <a:latin typeface="Arial" panose="020B0604020202020204" pitchFamily="34" charset="0"/>
                <a:cs typeface="Cordia New" panose="020B0304020202020204" pitchFamily="34" charset="-34"/>
              </a:rPr>
              <a:t>Cloud Fundamentals </a:t>
            </a:r>
          </a:p>
          <a:p>
            <a:pPr marL="342900" indent="-342900">
              <a:lnSpc>
                <a:spcPct val="113000"/>
              </a:lnSpc>
              <a:buFont typeface="Arial" panose="020B0604020202020204" pitchFamily="34" charset="0"/>
              <a:buChar char="•"/>
            </a:pPr>
            <a:r>
              <a:rPr lang="en-US" sz="1100">
                <a:solidFill>
                  <a:srgbClr val="002D64"/>
                </a:solidFill>
                <a:latin typeface="Arial" panose="020B0604020202020204" pitchFamily="34" charset="0"/>
                <a:cs typeface="Cordia New" panose="020B0304020202020204" pitchFamily="34" charset="-34"/>
              </a:rPr>
              <a:t>Knowledge of different types of Cloud</a:t>
            </a:r>
          </a:p>
          <a:p>
            <a:pPr marL="342900" indent="-342900">
              <a:lnSpc>
                <a:spcPct val="113000"/>
              </a:lnSpc>
              <a:buFont typeface="Arial" panose="020B0604020202020204" pitchFamily="34" charset="0"/>
              <a:buChar char="•"/>
            </a:pPr>
            <a:r>
              <a:rPr lang="en-US" sz="1100">
                <a:solidFill>
                  <a:srgbClr val="002D64"/>
                </a:solidFill>
                <a:latin typeface="Arial" panose="020B0604020202020204" pitchFamily="34" charset="0"/>
                <a:cs typeface="Cordia New" panose="020B0304020202020204" pitchFamily="34" charset="-34"/>
              </a:rPr>
              <a:t>Cloud Security and Data Security</a:t>
            </a:r>
          </a:p>
          <a:p>
            <a:pPr marL="342900" indent="-342900">
              <a:lnSpc>
                <a:spcPct val="113000"/>
              </a:lnSpc>
              <a:buFont typeface="Arial" panose="020B0604020202020204" pitchFamily="34" charset="0"/>
              <a:buChar char="•"/>
            </a:pPr>
            <a:r>
              <a:rPr lang="en-US" sz="1100">
                <a:solidFill>
                  <a:srgbClr val="002D64"/>
                </a:solidFill>
                <a:latin typeface="Arial" panose="020B0604020202020204" pitchFamily="34" charset="0"/>
                <a:cs typeface="Cordia New" panose="020B0304020202020204" pitchFamily="34" charset="-34"/>
              </a:rPr>
              <a:t>Software-defined Networking</a:t>
            </a:r>
          </a:p>
          <a:p>
            <a:pPr marL="342900" indent="-342900">
              <a:lnSpc>
                <a:spcPct val="113000"/>
              </a:lnSpc>
              <a:buFont typeface="Arial" panose="020B0604020202020204" pitchFamily="34" charset="0"/>
              <a:buChar char="•"/>
            </a:pPr>
            <a:r>
              <a:rPr lang="en-US" sz="1100">
                <a:solidFill>
                  <a:srgbClr val="002D64"/>
                </a:solidFill>
                <a:latin typeface="Arial" panose="020B0604020202020204" pitchFamily="34" charset="0"/>
                <a:cs typeface="Cordia New" panose="020B0304020202020204" pitchFamily="34" charset="-34"/>
              </a:rPr>
              <a:t>Containerization and Orchestration</a:t>
            </a:r>
          </a:p>
          <a:p>
            <a:pPr marL="342900" indent="-342900">
              <a:lnSpc>
                <a:spcPct val="113000"/>
              </a:lnSpc>
              <a:buFont typeface="Arial" panose="020B0604020202020204" pitchFamily="34" charset="0"/>
              <a:buChar char="•"/>
            </a:pPr>
            <a:r>
              <a:rPr lang="en-US" sz="1100">
                <a:solidFill>
                  <a:srgbClr val="002D64"/>
                </a:solidFill>
                <a:latin typeface="Arial" panose="020B0604020202020204" pitchFamily="34" charset="0"/>
                <a:cs typeface="Cordia New" panose="020B0304020202020204" pitchFamily="34" charset="-34"/>
              </a:rPr>
              <a:t>Infrastructure as Code and System Hygiene</a:t>
            </a:r>
          </a:p>
          <a:p>
            <a:pPr marL="342900" indent="-342900">
              <a:lnSpc>
                <a:spcPct val="113000"/>
              </a:lnSpc>
              <a:buFont typeface="Arial" panose="020B0604020202020204" pitchFamily="34" charset="0"/>
              <a:buChar char="•"/>
            </a:pPr>
            <a:r>
              <a:rPr lang="en-US" sz="1100">
                <a:solidFill>
                  <a:srgbClr val="002D64"/>
                </a:solidFill>
                <a:latin typeface="Arial" panose="020B0604020202020204" pitchFamily="34" charset="0"/>
                <a:cs typeface="Cordia New" panose="020B0304020202020204" pitchFamily="34" charset="-34"/>
              </a:rPr>
              <a:t>OS Know-how</a:t>
            </a:r>
          </a:p>
          <a:p>
            <a:pPr marL="342900" indent="-342900">
              <a:lnSpc>
                <a:spcPct val="113000"/>
              </a:lnSpc>
              <a:buFont typeface="Arial" panose="020B0604020202020204" pitchFamily="34" charset="0"/>
              <a:buChar char="•"/>
            </a:pPr>
            <a:r>
              <a:rPr lang="en-US" sz="1100">
                <a:solidFill>
                  <a:srgbClr val="002D64"/>
                </a:solidFill>
                <a:latin typeface="Arial" panose="020B0604020202020204" pitchFamily="34" charset="0"/>
                <a:cs typeface="Cordia New" panose="020B0304020202020204" pitchFamily="34" charset="-34"/>
              </a:rPr>
              <a:t>Profound Programming Skills</a:t>
            </a:r>
          </a:p>
          <a:p>
            <a:pPr marL="342900" indent="-342900">
              <a:lnSpc>
                <a:spcPct val="113000"/>
              </a:lnSpc>
              <a:buFont typeface="Arial" panose="020B0604020202020204" pitchFamily="34" charset="0"/>
              <a:buChar char="•"/>
            </a:pPr>
            <a:r>
              <a:rPr lang="en-US" sz="1100">
                <a:solidFill>
                  <a:srgbClr val="002D64"/>
                </a:solidFill>
                <a:latin typeface="Arial" panose="020B0604020202020204" pitchFamily="34" charset="0"/>
                <a:cs typeface="Cordia New" panose="020B0304020202020204" pitchFamily="34" charset="-34"/>
              </a:rPr>
              <a:t>Monitoring and Alerting</a:t>
            </a:r>
          </a:p>
        </p:txBody>
      </p:sp>
      <p:sp>
        <p:nvSpPr>
          <p:cNvPr id="16" name="Textfeld 15"/>
          <p:cNvSpPr txBox="1"/>
          <p:nvPr/>
        </p:nvSpPr>
        <p:spPr>
          <a:xfrm>
            <a:off x="202293" y="6681355"/>
            <a:ext cx="184731" cy="369332"/>
          </a:xfrm>
          <a:prstGeom prst="rect">
            <a:avLst/>
          </a:prstGeom>
          <a:noFill/>
        </p:spPr>
        <p:txBody>
          <a:bodyPr wrap="none" rtlCol="0">
            <a:spAutoFit/>
          </a:bodyPr>
          <a:lstStyle/>
          <a:p>
            <a:endParaRPr lang="en-US"/>
          </a:p>
        </p:txBody>
      </p:sp>
      <p:sp>
        <p:nvSpPr>
          <p:cNvPr id="17" name="Rechteck 16"/>
          <p:cNvSpPr/>
          <p:nvPr/>
        </p:nvSpPr>
        <p:spPr>
          <a:xfrm>
            <a:off x="181616" y="2248507"/>
            <a:ext cx="6550681" cy="60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a:solidFill>
                  <a:srgbClr val="0074AA"/>
                </a:solidFill>
                <a:latin typeface="Arial" panose="020B0604020202020204" pitchFamily="34" charset="0"/>
                <a:cs typeface="Arial" panose="020B0604020202020204" pitchFamily="34" charset="0"/>
              </a:rPr>
              <a:t>Bertelsmann Cloud Curriculum </a:t>
            </a:r>
          </a:p>
          <a:p>
            <a:r>
              <a:rPr lang="de-DE" sz="1400">
                <a:solidFill>
                  <a:srgbClr val="0074AA"/>
                </a:solidFill>
                <a:latin typeface="Arial" panose="020B0604020202020204" pitchFamily="34" charset="0"/>
                <a:cs typeface="Arial" panose="020B0604020202020204" pitchFamily="34" charset="0"/>
              </a:rPr>
              <a:t>FAQs </a:t>
            </a:r>
            <a:r>
              <a:rPr lang="de-DE" sz="1400" err="1">
                <a:solidFill>
                  <a:srgbClr val="0074AA"/>
                </a:solidFill>
                <a:latin typeface="Arial" panose="020B0604020202020204" pitchFamily="34" charset="0"/>
                <a:cs typeface="Arial" panose="020B0604020202020204" pitchFamily="34" charset="0"/>
              </a:rPr>
              <a:t>for</a:t>
            </a:r>
            <a:r>
              <a:rPr lang="de-DE" sz="1400">
                <a:solidFill>
                  <a:srgbClr val="0074AA"/>
                </a:solidFill>
                <a:latin typeface="Arial" panose="020B0604020202020204" pitchFamily="34" charset="0"/>
                <a:cs typeface="Arial" panose="020B0604020202020204" pitchFamily="34" charset="0"/>
              </a:rPr>
              <a:t> Bertelsmann </a:t>
            </a:r>
            <a:r>
              <a:rPr lang="de-DE" sz="1400" err="1">
                <a:solidFill>
                  <a:srgbClr val="0074AA"/>
                </a:solidFill>
                <a:latin typeface="Arial" panose="020B0604020202020204" pitchFamily="34" charset="0"/>
                <a:cs typeface="Arial" panose="020B0604020202020204" pitchFamily="34" charset="0"/>
              </a:rPr>
              <a:t>Employees</a:t>
            </a:r>
            <a:endParaRPr lang="de-DE" sz="1400">
              <a:solidFill>
                <a:srgbClr val="0074A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8443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1845582-AC88-451A-9863-F6D2A684847D}"/>
              </a:ext>
            </a:extLst>
          </p:cNvPr>
          <p:cNvPicPr>
            <a:picLocks noChangeAspect="1"/>
          </p:cNvPicPr>
          <p:nvPr/>
        </p:nvPicPr>
        <p:blipFill rotWithShape="1">
          <a:blip r:embed="rId3">
            <a:extLst>
              <a:ext uri="{28A0092B-C50C-407E-A947-70E740481C1C}">
                <a14:useLocalDpi xmlns:a14="http://schemas.microsoft.com/office/drawing/2010/main" val="0"/>
              </a:ext>
            </a:extLst>
          </a:blip>
          <a:srcRect l="13012"/>
          <a:stretch/>
        </p:blipFill>
        <p:spPr>
          <a:xfrm>
            <a:off x="192437" y="154771"/>
            <a:ext cx="6477633" cy="2298165"/>
          </a:xfrm>
          <a:prstGeom prst="rect">
            <a:avLst/>
          </a:prstGeom>
        </p:spPr>
      </p:pic>
      <p:sp>
        <p:nvSpPr>
          <p:cNvPr id="6" name="Rechteck 5"/>
          <p:cNvSpPr/>
          <p:nvPr/>
        </p:nvSpPr>
        <p:spPr>
          <a:xfrm>
            <a:off x="193670" y="2257651"/>
            <a:ext cx="6476400" cy="7469514"/>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5000"/>
              </a:lnSpc>
              <a:spcBef>
                <a:spcPts val="600"/>
              </a:spcBef>
              <a:spcAft>
                <a:spcPts val="600"/>
              </a:spcAft>
            </a:pPr>
            <a:endParaRPr lang="de-DE" sz="1200" b="1">
              <a:solidFill>
                <a:schemeClr val="tx1"/>
              </a:solidFill>
              <a:latin typeface="Arial" panose="020B0604020202020204" pitchFamily="34" charset="0"/>
              <a:ea typeface="Arial" panose="020B0604020202020204" pitchFamily="34" charset="0"/>
              <a:cs typeface="Arial" panose="020B0604020202020204" pitchFamily="34" charset="0"/>
            </a:endParaRPr>
          </a:p>
        </p:txBody>
      </p:sp>
      <p:grpSp>
        <p:nvGrpSpPr>
          <p:cNvPr id="4" name="Gruppieren 3"/>
          <p:cNvGrpSpPr/>
          <p:nvPr/>
        </p:nvGrpSpPr>
        <p:grpSpPr>
          <a:xfrm>
            <a:off x="4562994" y="1730530"/>
            <a:ext cx="2185688" cy="527121"/>
            <a:chOff x="-4505024" y="4221648"/>
            <a:chExt cx="4171167" cy="1005958"/>
          </a:xfrm>
        </p:grpSpPr>
        <p:sp>
          <p:nvSpPr>
            <p:cNvPr id="3" name="Rechteck 2"/>
            <p:cNvSpPr/>
            <p:nvPr/>
          </p:nvSpPr>
          <p:spPr>
            <a:xfrm>
              <a:off x="-4505024" y="4221648"/>
              <a:ext cx="4171167" cy="1005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1740" y="4364963"/>
              <a:ext cx="3852672" cy="719328"/>
            </a:xfrm>
            <a:prstGeom prst="rect">
              <a:avLst/>
            </a:prstGeom>
          </p:spPr>
        </p:pic>
      </p:grpSp>
      <p:sp>
        <p:nvSpPr>
          <p:cNvPr id="51" name="Foliennummernplatzhalter 50"/>
          <p:cNvSpPr>
            <a:spLocks noGrp="1"/>
          </p:cNvSpPr>
          <p:nvPr>
            <p:ph type="sldNum" sz="quarter" idx="12"/>
          </p:nvPr>
        </p:nvSpPr>
        <p:spPr>
          <a:xfrm>
            <a:off x="4981047" y="9184588"/>
            <a:ext cx="1543050" cy="527403"/>
          </a:xfrm>
        </p:spPr>
        <p:txBody>
          <a:bodyPr/>
          <a:lstStyle/>
          <a:p>
            <a:r>
              <a:rPr lang="de-DE">
                <a:solidFill>
                  <a:srgbClr val="002D64"/>
                </a:solidFill>
                <a:latin typeface="Arial" panose="020B0604020202020204" pitchFamily="34" charset="0"/>
                <a:cs typeface="Arial" panose="020B0604020202020204" pitchFamily="34" charset="0"/>
              </a:rPr>
              <a:t> </a:t>
            </a:r>
            <a:fld id="{B367C774-BF47-4908-8078-F07A9743E7EB}" type="slidenum">
              <a:rPr lang="de-DE" smtClean="0">
                <a:solidFill>
                  <a:srgbClr val="002D64"/>
                </a:solidFill>
                <a:latin typeface="Arial" panose="020B0604020202020204" pitchFamily="34" charset="0"/>
                <a:cs typeface="Arial" panose="020B0604020202020204" pitchFamily="34" charset="0"/>
              </a:rPr>
              <a:pPr/>
              <a:t>11</a:t>
            </a:fld>
            <a:r>
              <a:rPr lang="de-DE">
                <a:solidFill>
                  <a:srgbClr val="002D64"/>
                </a:solidFill>
                <a:latin typeface="Arial" panose="020B0604020202020204" pitchFamily="34" charset="0"/>
                <a:cs typeface="Arial" panose="020B0604020202020204" pitchFamily="34" charset="0"/>
              </a:rPr>
              <a:t>/29</a:t>
            </a:r>
          </a:p>
        </p:txBody>
      </p:sp>
      <p:sp>
        <p:nvSpPr>
          <p:cNvPr id="9" name="Textfeld 8"/>
          <p:cNvSpPr txBox="1"/>
          <p:nvPr/>
        </p:nvSpPr>
        <p:spPr>
          <a:xfrm>
            <a:off x="2904892" y="3277687"/>
            <a:ext cx="3765178" cy="4249433"/>
          </a:xfrm>
          <a:prstGeom prst="rect">
            <a:avLst/>
          </a:prstGeom>
          <a:noFill/>
        </p:spPr>
        <p:txBody>
          <a:bodyPr wrap="square" rtlCol="0">
            <a:spAutoFit/>
          </a:bodyPr>
          <a:lstStyle/>
          <a:p>
            <a:pPr lvl="0">
              <a:lnSpc>
                <a:spcPct val="113000"/>
              </a:lnSpc>
              <a:spcBef>
                <a:spcPts val="600"/>
              </a:spcBef>
              <a:spcAft>
                <a:spcPts val="600"/>
              </a:spcAft>
            </a:pPr>
            <a:r>
              <a:rPr lang="en-US" sz="1100" b="1">
                <a:solidFill>
                  <a:srgbClr val="0074AA"/>
                </a:solidFill>
                <a:latin typeface="Arial" panose="020B0604020202020204" pitchFamily="34" charset="0"/>
                <a:cs typeface="Cordia New"/>
              </a:rPr>
              <a:t>Role description: </a:t>
            </a:r>
            <a:r>
              <a:rPr lang="en-US" sz="1100">
                <a:solidFill>
                  <a:srgbClr val="002D64"/>
                </a:solidFill>
                <a:latin typeface="Arial" panose="020B0604020202020204" pitchFamily="34" charset="0"/>
                <a:cs typeface="Cordia New"/>
              </a:rPr>
              <a:t>Cloud Solution Architects are responsible for solving complex business problems using cloud technologies. They translate the technical requirements of a project into the architecture and design of a solution.</a:t>
            </a:r>
          </a:p>
          <a:p>
            <a:pPr lvl="0">
              <a:lnSpc>
                <a:spcPct val="113000"/>
              </a:lnSpc>
              <a:spcAft>
                <a:spcPts val="600"/>
              </a:spcAft>
            </a:pPr>
            <a:r>
              <a:rPr lang="en-US" sz="1100">
                <a:solidFill>
                  <a:srgbClr val="002D64"/>
                </a:solidFill>
                <a:latin typeface="Arial" panose="020B0604020202020204" pitchFamily="34" charset="0"/>
                <a:cs typeface="Cordia New"/>
              </a:rPr>
              <a:t>The Cloud Solution Architects work closely with other roles of the technology teams to ensure that the best possible Cloud technology is used.</a:t>
            </a:r>
          </a:p>
          <a:p>
            <a:pPr>
              <a:lnSpc>
                <a:spcPct val="113000"/>
              </a:lnSpc>
              <a:spcBef>
                <a:spcPts val="600"/>
              </a:spcBef>
              <a:spcAft>
                <a:spcPts val="600"/>
              </a:spcAft>
            </a:pPr>
            <a:r>
              <a:rPr lang="en-US" sz="1100" b="1">
                <a:solidFill>
                  <a:srgbClr val="0074AA"/>
                </a:solidFill>
                <a:latin typeface="Arial" panose="020B0604020202020204" pitchFamily="34" charset="0"/>
                <a:cs typeface="Cordia New"/>
              </a:rPr>
              <a:t>Prerequisites: </a:t>
            </a:r>
            <a:r>
              <a:rPr lang="en-US" sz="1100">
                <a:solidFill>
                  <a:srgbClr val="002D64"/>
                </a:solidFill>
                <a:latin typeface="Arial" panose="020B0604020202020204" pitchFamily="34" charset="0"/>
                <a:ea typeface="SimSun" panose="02010600030101010101" pitchFamily="2" charset="-122"/>
                <a:cs typeface="Times New Roman" panose="02020603050405020304" pitchFamily="18" charset="0"/>
              </a:rPr>
              <a:t>Pronounced knowledge of IT infrastructures: Server virtualization, network and storage technologies</a:t>
            </a:r>
          </a:p>
          <a:p>
            <a:pPr>
              <a:lnSpc>
                <a:spcPct val="113000"/>
              </a:lnSpc>
              <a:spcBef>
                <a:spcPts val="600"/>
              </a:spcBef>
              <a:spcAft>
                <a:spcPts val="0"/>
              </a:spcAft>
            </a:pPr>
            <a:r>
              <a:rPr lang="en-US" sz="1100" b="1">
                <a:solidFill>
                  <a:srgbClr val="0074AA"/>
                </a:solidFill>
                <a:latin typeface="Arial" panose="020B0604020202020204" pitchFamily="34" charset="0"/>
                <a:cs typeface="Cordia New"/>
              </a:rPr>
              <a:t>Learning targets:</a:t>
            </a:r>
          </a:p>
          <a:p>
            <a:pPr marL="342900" lvl="0" indent="-342900">
              <a:lnSpc>
                <a:spcPct val="113000"/>
              </a:lnSpc>
              <a:spcBef>
                <a:spcPts val="600"/>
              </a:spcBef>
              <a:spcAft>
                <a:spcPts val="0"/>
              </a:spcAft>
              <a:buFont typeface="Arial" panose="020B0604020202020204" pitchFamily="34" charset="0"/>
              <a:buChar char="•"/>
            </a:pPr>
            <a:r>
              <a:rPr lang="en-US" sz="1100">
                <a:solidFill>
                  <a:srgbClr val="002D64"/>
                </a:solidFill>
                <a:latin typeface="Arial" panose="020B0604020202020204" pitchFamily="34" charset="0"/>
                <a:cs typeface="Cordia New" panose="020B0304020202020204" pitchFamily="34" charset="-34"/>
              </a:rPr>
              <a:t>Cloud Security</a:t>
            </a:r>
          </a:p>
          <a:p>
            <a:pPr marL="342900" lvl="0" indent="-342900">
              <a:lnSpc>
                <a:spcPct val="113000"/>
              </a:lnSpc>
              <a:spcAft>
                <a:spcPts val="0"/>
              </a:spcAft>
              <a:buFont typeface="Arial" panose="020B0604020202020204" pitchFamily="34" charset="0"/>
              <a:buChar char="•"/>
            </a:pPr>
            <a:r>
              <a:rPr lang="en-US" sz="1100">
                <a:solidFill>
                  <a:srgbClr val="002D64"/>
                </a:solidFill>
                <a:latin typeface="Arial" panose="020B0604020202020204" pitchFamily="34" charset="0"/>
                <a:cs typeface="Cordia New" panose="020B0304020202020204" pitchFamily="34" charset="-34"/>
              </a:rPr>
              <a:t>Software-defined Networking</a:t>
            </a:r>
          </a:p>
          <a:p>
            <a:pPr marL="342900" lvl="0" indent="-342900">
              <a:lnSpc>
                <a:spcPct val="113000"/>
              </a:lnSpc>
              <a:spcAft>
                <a:spcPts val="0"/>
              </a:spcAft>
              <a:buFont typeface="Arial" panose="020B0604020202020204" pitchFamily="34" charset="0"/>
              <a:buChar char="•"/>
            </a:pPr>
            <a:r>
              <a:rPr lang="en-US" sz="1100">
                <a:solidFill>
                  <a:srgbClr val="002D64"/>
                </a:solidFill>
                <a:latin typeface="Arial" panose="020B0604020202020204" pitchFamily="34" charset="0"/>
                <a:cs typeface="Cordia New" panose="020B0304020202020204" pitchFamily="34" charset="-34"/>
              </a:rPr>
              <a:t>Containerization and Orchestration</a:t>
            </a:r>
          </a:p>
          <a:p>
            <a:pPr marL="342900" lvl="0" indent="-342900">
              <a:lnSpc>
                <a:spcPct val="113000"/>
              </a:lnSpc>
              <a:spcAft>
                <a:spcPts val="0"/>
              </a:spcAft>
              <a:buFont typeface="Arial" panose="020B0604020202020204" pitchFamily="34" charset="0"/>
              <a:buChar char="•"/>
            </a:pPr>
            <a:r>
              <a:rPr lang="en-US" sz="1100">
                <a:solidFill>
                  <a:srgbClr val="002D64"/>
                </a:solidFill>
                <a:latin typeface="Arial" panose="020B0604020202020204" pitchFamily="34" charset="0"/>
                <a:cs typeface="Cordia New" panose="020B0304020202020204" pitchFamily="34" charset="-34"/>
              </a:rPr>
              <a:t>Holistic understanding of IT Infrastructures </a:t>
            </a:r>
          </a:p>
          <a:p>
            <a:pPr marL="342900" lvl="0" indent="-342900">
              <a:lnSpc>
                <a:spcPct val="113000"/>
              </a:lnSpc>
              <a:spcAft>
                <a:spcPts val="0"/>
              </a:spcAft>
              <a:buFont typeface="Arial" panose="020B0604020202020204" pitchFamily="34" charset="0"/>
              <a:buChar char="•"/>
            </a:pPr>
            <a:r>
              <a:rPr lang="en-US" sz="1100">
                <a:solidFill>
                  <a:srgbClr val="002D64"/>
                </a:solidFill>
                <a:latin typeface="Arial" panose="020B0604020202020204" pitchFamily="34" charset="0"/>
                <a:cs typeface="Cordia New" panose="020B0304020202020204" pitchFamily="34" charset="-34"/>
              </a:rPr>
              <a:t>Cloud Adoption</a:t>
            </a:r>
          </a:p>
          <a:p>
            <a:pPr marL="342900" lvl="0" indent="-342900">
              <a:lnSpc>
                <a:spcPct val="113000"/>
              </a:lnSpc>
              <a:spcAft>
                <a:spcPts val="0"/>
              </a:spcAft>
              <a:buFont typeface="Arial" panose="020B0604020202020204" pitchFamily="34" charset="0"/>
              <a:buChar char="•"/>
            </a:pPr>
            <a:r>
              <a:rPr lang="en-US" sz="1100">
                <a:solidFill>
                  <a:srgbClr val="002D64"/>
                </a:solidFill>
                <a:latin typeface="Arial" panose="020B0604020202020204" pitchFamily="34" charset="0"/>
                <a:cs typeface="Cordia New" panose="020B0304020202020204" pitchFamily="34" charset="-34"/>
              </a:rPr>
              <a:t>Automation Tools</a:t>
            </a:r>
          </a:p>
          <a:p>
            <a:pPr>
              <a:lnSpc>
                <a:spcPct val="113000"/>
              </a:lnSpc>
              <a:spcBef>
                <a:spcPts val="600"/>
              </a:spcBef>
              <a:spcAft>
                <a:spcPts val="600"/>
              </a:spcAft>
            </a:pPr>
            <a:endParaRPr lang="en-US" sz="1100">
              <a:solidFill>
                <a:srgbClr val="002D64"/>
              </a:solidFill>
              <a:latin typeface="Arial" panose="020B0604020202020204" pitchFamily="34" charset="0"/>
              <a:ea typeface="SimSun" panose="02010600030101010101" pitchFamily="2" charset="-122"/>
              <a:cs typeface="Times New Roman" panose="02020603050405020304" pitchFamily="18" charset="0"/>
            </a:endParaRPr>
          </a:p>
        </p:txBody>
      </p:sp>
      <p:sp>
        <p:nvSpPr>
          <p:cNvPr id="16" name="Textfeld 15"/>
          <p:cNvSpPr txBox="1"/>
          <p:nvPr/>
        </p:nvSpPr>
        <p:spPr>
          <a:xfrm>
            <a:off x="202293" y="6681355"/>
            <a:ext cx="184731" cy="369332"/>
          </a:xfrm>
          <a:prstGeom prst="rect">
            <a:avLst/>
          </a:prstGeom>
          <a:noFill/>
        </p:spPr>
        <p:txBody>
          <a:bodyPr wrap="none" rtlCol="0">
            <a:spAutoFit/>
          </a:bodyPr>
          <a:lstStyle/>
          <a:p>
            <a:endParaRPr lang="en-US"/>
          </a:p>
        </p:txBody>
      </p:sp>
      <p:sp>
        <p:nvSpPr>
          <p:cNvPr id="18" name="Textfeld 17"/>
          <p:cNvSpPr txBox="1"/>
          <p:nvPr/>
        </p:nvSpPr>
        <p:spPr>
          <a:xfrm>
            <a:off x="191657" y="2866648"/>
            <a:ext cx="6454765" cy="286682"/>
          </a:xfrm>
          <a:prstGeom prst="rect">
            <a:avLst/>
          </a:prstGeom>
          <a:noFill/>
        </p:spPr>
        <p:txBody>
          <a:bodyPr wrap="square" rtlCol="0">
            <a:spAutoFit/>
          </a:bodyPr>
          <a:lstStyle/>
          <a:p>
            <a:pPr lvl="0" indent="-228600">
              <a:lnSpc>
                <a:spcPct val="115000"/>
              </a:lnSpc>
              <a:spcBef>
                <a:spcPts val="1200"/>
              </a:spcBef>
              <a:spcAft>
                <a:spcPts val="600"/>
              </a:spcAft>
              <a:tabLst>
                <a:tab pos="228600" algn="l"/>
                <a:tab pos="457200" algn="l"/>
              </a:tabLst>
            </a:pPr>
            <a:r>
              <a:rPr lang="en-US" sz="1200" b="1">
                <a:solidFill>
                  <a:srgbClr val="002D64"/>
                </a:solidFill>
                <a:latin typeface="Arial" panose="020B0604020202020204" pitchFamily="34" charset="0"/>
                <a:cs typeface="Cordia New" panose="020B0304020202020204" pitchFamily="34" charset="-34"/>
              </a:rPr>
              <a:t>The Cloud Solutions Architect</a:t>
            </a:r>
          </a:p>
        </p:txBody>
      </p:sp>
      <p:sp>
        <p:nvSpPr>
          <p:cNvPr id="17" name="Rechteck 16"/>
          <p:cNvSpPr/>
          <p:nvPr/>
        </p:nvSpPr>
        <p:spPr>
          <a:xfrm>
            <a:off x="181616" y="2248507"/>
            <a:ext cx="6550681" cy="60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a:solidFill>
                  <a:srgbClr val="0074AA"/>
                </a:solidFill>
                <a:latin typeface="Arial" panose="020B0604020202020204" pitchFamily="34" charset="0"/>
                <a:cs typeface="Arial" panose="020B0604020202020204" pitchFamily="34" charset="0"/>
              </a:rPr>
              <a:t>Bertelsmann Cloud Curriculum </a:t>
            </a:r>
          </a:p>
          <a:p>
            <a:r>
              <a:rPr lang="de-DE" sz="1400">
                <a:solidFill>
                  <a:srgbClr val="0074AA"/>
                </a:solidFill>
                <a:latin typeface="Arial" panose="020B0604020202020204" pitchFamily="34" charset="0"/>
                <a:cs typeface="Arial" panose="020B0604020202020204" pitchFamily="34" charset="0"/>
              </a:rPr>
              <a:t>FAQs </a:t>
            </a:r>
            <a:r>
              <a:rPr lang="de-DE" sz="1400" err="1">
                <a:solidFill>
                  <a:srgbClr val="0074AA"/>
                </a:solidFill>
                <a:latin typeface="Arial" panose="020B0604020202020204" pitchFamily="34" charset="0"/>
                <a:cs typeface="Arial" panose="020B0604020202020204" pitchFamily="34" charset="0"/>
              </a:rPr>
              <a:t>for</a:t>
            </a:r>
            <a:r>
              <a:rPr lang="de-DE" sz="1400">
                <a:solidFill>
                  <a:srgbClr val="0074AA"/>
                </a:solidFill>
                <a:latin typeface="Arial" panose="020B0604020202020204" pitchFamily="34" charset="0"/>
                <a:cs typeface="Arial" panose="020B0604020202020204" pitchFamily="34" charset="0"/>
              </a:rPr>
              <a:t> Bertelsmann </a:t>
            </a:r>
            <a:r>
              <a:rPr lang="de-DE" sz="1400" err="1">
                <a:solidFill>
                  <a:srgbClr val="0074AA"/>
                </a:solidFill>
                <a:latin typeface="Arial" panose="020B0604020202020204" pitchFamily="34" charset="0"/>
                <a:cs typeface="Arial" panose="020B0604020202020204" pitchFamily="34" charset="0"/>
              </a:rPr>
              <a:t>Employees</a:t>
            </a:r>
            <a:endParaRPr lang="de-DE" sz="1400">
              <a:solidFill>
                <a:srgbClr val="0074AA"/>
              </a:solidFill>
              <a:latin typeface="Arial" panose="020B0604020202020204" pitchFamily="34" charset="0"/>
              <a:cs typeface="Arial" panose="020B0604020202020204" pitchFamily="34" charset="0"/>
            </a:endParaRPr>
          </a:p>
        </p:txBody>
      </p:sp>
      <p:pic>
        <p:nvPicPr>
          <p:cNvPr id="13" name="Grafik 12" descr="Ein Bild, das Schild enthält.&#10;&#10;Automatisch generierte Beschreibung">
            <a:extLst>
              <a:ext uri="{FF2B5EF4-FFF2-40B4-BE49-F238E27FC236}">
                <a16:creationId xmlns:a16="http://schemas.microsoft.com/office/drawing/2014/main" id="{73033D69-0335-43D0-A7CB-D5D4244A37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622" y="3334895"/>
            <a:ext cx="2514203" cy="5595441"/>
          </a:xfrm>
          <a:prstGeom prst="rect">
            <a:avLst/>
          </a:prstGeom>
        </p:spPr>
      </p:pic>
    </p:spTree>
    <p:extLst>
      <p:ext uri="{BB962C8B-B14F-4D97-AF65-F5344CB8AC3E}">
        <p14:creationId xmlns:p14="http://schemas.microsoft.com/office/powerpoint/2010/main" val="2111127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1845582-AC88-451A-9863-F6D2A684847D}"/>
              </a:ext>
            </a:extLst>
          </p:cNvPr>
          <p:cNvPicPr>
            <a:picLocks noChangeAspect="1"/>
          </p:cNvPicPr>
          <p:nvPr/>
        </p:nvPicPr>
        <p:blipFill rotWithShape="1">
          <a:blip r:embed="rId3">
            <a:extLst>
              <a:ext uri="{28A0092B-C50C-407E-A947-70E740481C1C}">
                <a14:useLocalDpi xmlns:a14="http://schemas.microsoft.com/office/drawing/2010/main" val="0"/>
              </a:ext>
            </a:extLst>
          </a:blip>
          <a:srcRect l="13012"/>
          <a:stretch/>
        </p:blipFill>
        <p:spPr>
          <a:xfrm>
            <a:off x="192437" y="154771"/>
            <a:ext cx="6477633" cy="2298165"/>
          </a:xfrm>
          <a:prstGeom prst="rect">
            <a:avLst/>
          </a:prstGeom>
        </p:spPr>
      </p:pic>
      <p:sp>
        <p:nvSpPr>
          <p:cNvPr id="6" name="Rechteck 5"/>
          <p:cNvSpPr/>
          <p:nvPr/>
        </p:nvSpPr>
        <p:spPr>
          <a:xfrm>
            <a:off x="196601" y="2281546"/>
            <a:ext cx="6476400" cy="7469514"/>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5000"/>
              </a:lnSpc>
              <a:spcBef>
                <a:spcPts val="600"/>
              </a:spcBef>
              <a:spcAft>
                <a:spcPts val="600"/>
              </a:spcAft>
            </a:pPr>
            <a:endParaRPr lang="de-DE" sz="1200" b="1">
              <a:solidFill>
                <a:schemeClr val="tx1"/>
              </a:solidFill>
              <a:latin typeface="Arial" panose="020B0604020202020204" pitchFamily="34" charset="0"/>
              <a:ea typeface="Arial" panose="020B0604020202020204" pitchFamily="34" charset="0"/>
              <a:cs typeface="Arial" panose="020B0604020202020204" pitchFamily="34" charset="0"/>
            </a:endParaRPr>
          </a:p>
        </p:txBody>
      </p:sp>
      <p:grpSp>
        <p:nvGrpSpPr>
          <p:cNvPr id="4" name="Gruppieren 3"/>
          <p:cNvGrpSpPr/>
          <p:nvPr/>
        </p:nvGrpSpPr>
        <p:grpSpPr>
          <a:xfrm>
            <a:off x="4562994" y="1730530"/>
            <a:ext cx="2185688" cy="527121"/>
            <a:chOff x="-4505024" y="4221648"/>
            <a:chExt cx="4171167" cy="1005958"/>
          </a:xfrm>
        </p:grpSpPr>
        <p:sp>
          <p:nvSpPr>
            <p:cNvPr id="3" name="Rechteck 2"/>
            <p:cNvSpPr/>
            <p:nvPr/>
          </p:nvSpPr>
          <p:spPr>
            <a:xfrm>
              <a:off x="-4505024" y="4221648"/>
              <a:ext cx="4171167" cy="1005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1740" y="4364963"/>
              <a:ext cx="3852672" cy="719328"/>
            </a:xfrm>
            <a:prstGeom prst="rect">
              <a:avLst/>
            </a:prstGeom>
          </p:spPr>
        </p:pic>
      </p:grpSp>
      <p:sp>
        <p:nvSpPr>
          <p:cNvPr id="51" name="Foliennummernplatzhalter 50"/>
          <p:cNvSpPr>
            <a:spLocks noGrp="1"/>
          </p:cNvSpPr>
          <p:nvPr>
            <p:ph type="sldNum" sz="quarter" idx="12"/>
          </p:nvPr>
        </p:nvSpPr>
        <p:spPr>
          <a:xfrm>
            <a:off x="4981047" y="9184588"/>
            <a:ext cx="1543050" cy="527403"/>
          </a:xfrm>
        </p:spPr>
        <p:txBody>
          <a:bodyPr/>
          <a:lstStyle/>
          <a:p>
            <a:r>
              <a:rPr lang="de-DE">
                <a:solidFill>
                  <a:srgbClr val="002D64"/>
                </a:solidFill>
                <a:latin typeface="Arial" panose="020B0604020202020204" pitchFamily="34" charset="0"/>
                <a:cs typeface="Arial" panose="020B0604020202020204" pitchFamily="34" charset="0"/>
              </a:rPr>
              <a:t> </a:t>
            </a:r>
            <a:fld id="{B367C774-BF47-4908-8078-F07A9743E7EB}" type="slidenum">
              <a:rPr lang="de-DE" smtClean="0">
                <a:solidFill>
                  <a:srgbClr val="002D64"/>
                </a:solidFill>
                <a:latin typeface="Arial" panose="020B0604020202020204" pitchFamily="34" charset="0"/>
                <a:cs typeface="Arial" panose="020B0604020202020204" pitchFamily="34" charset="0"/>
              </a:rPr>
              <a:pPr/>
              <a:t>12</a:t>
            </a:fld>
            <a:r>
              <a:rPr lang="de-DE">
                <a:solidFill>
                  <a:srgbClr val="002D64"/>
                </a:solidFill>
                <a:latin typeface="Arial" panose="020B0604020202020204" pitchFamily="34" charset="0"/>
                <a:cs typeface="Arial" panose="020B0604020202020204" pitchFamily="34" charset="0"/>
              </a:rPr>
              <a:t>/29</a:t>
            </a:r>
          </a:p>
        </p:txBody>
      </p:sp>
      <p:sp>
        <p:nvSpPr>
          <p:cNvPr id="5" name="Textfeld 4"/>
          <p:cNvSpPr txBox="1"/>
          <p:nvPr/>
        </p:nvSpPr>
        <p:spPr>
          <a:xfrm>
            <a:off x="192437" y="2876468"/>
            <a:ext cx="6469675" cy="651589"/>
          </a:xfrm>
          <a:prstGeom prst="rect">
            <a:avLst/>
          </a:prstGeom>
          <a:noFill/>
        </p:spPr>
        <p:txBody>
          <a:bodyPr wrap="square" rtlCol="0">
            <a:spAutoFit/>
          </a:bodyPr>
          <a:lstStyle/>
          <a:p>
            <a:pPr indent="-228600">
              <a:lnSpc>
                <a:spcPct val="115000"/>
              </a:lnSpc>
              <a:spcBef>
                <a:spcPts val="1200"/>
              </a:spcBef>
              <a:spcAft>
                <a:spcPts val="600"/>
              </a:spcAft>
              <a:tabLst>
                <a:tab pos="228600" algn="l"/>
                <a:tab pos="457200" algn="l"/>
              </a:tabLst>
            </a:pPr>
            <a:r>
              <a:rPr lang="de-DE" sz="1200" b="1">
                <a:solidFill>
                  <a:srgbClr val="002D64"/>
                </a:solidFill>
                <a:latin typeface="Arial" panose="020B0604020202020204" pitchFamily="34" charset="0"/>
                <a:cs typeface="Cordia New" panose="020B0304020202020204" pitchFamily="34" charset="-34"/>
              </a:rPr>
              <a:t>The Cloud </a:t>
            </a:r>
            <a:r>
              <a:rPr lang="de-DE" sz="1200" b="1" err="1">
                <a:solidFill>
                  <a:srgbClr val="002D64"/>
                </a:solidFill>
                <a:latin typeface="Arial" panose="020B0604020202020204" pitchFamily="34" charset="0"/>
                <a:cs typeface="Cordia New" panose="020B0304020202020204" pitchFamily="34" charset="-34"/>
              </a:rPr>
              <a:t>Product</a:t>
            </a:r>
            <a:r>
              <a:rPr lang="de-DE" sz="1200" b="1">
                <a:solidFill>
                  <a:srgbClr val="002D64"/>
                </a:solidFill>
                <a:latin typeface="Arial" panose="020B0604020202020204" pitchFamily="34" charset="0"/>
                <a:cs typeface="Cordia New" panose="020B0304020202020204" pitchFamily="34" charset="-34"/>
              </a:rPr>
              <a:t> </a:t>
            </a:r>
            <a:r>
              <a:rPr lang="de-DE" sz="1200" b="1" err="1">
                <a:solidFill>
                  <a:srgbClr val="002D64"/>
                </a:solidFill>
                <a:latin typeface="Arial" panose="020B0604020202020204" pitchFamily="34" charset="0"/>
                <a:cs typeface="Cordia New" panose="020B0304020202020204" pitchFamily="34" charset="-34"/>
              </a:rPr>
              <a:t>Owner</a:t>
            </a:r>
            <a:endParaRPr lang="en-US" sz="1200" b="1">
              <a:solidFill>
                <a:srgbClr val="002D64"/>
              </a:solidFill>
              <a:latin typeface="Arial" panose="020B0604020202020204" pitchFamily="34" charset="0"/>
              <a:cs typeface="Cordia New" panose="020B0304020202020204" pitchFamily="34" charset="-34"/>
            </a:endParaRPr>
          </a:p>
          <a:p>
            <a:pPr>
              <a:lnSpc>
                <a:spcPct val="114000"/>
              </a:lnSpc>
              <a:spcBef>
                <a:spcPts val="600"/>
              </a:spcBef>
            </a:pPr>
            <a:endParaRPr lang="en-US" sz="1200">
              <a:latin typeface="Arial" panose="020B0604020202020204" pitchFamily="34" charset="0"/>
              <a:cs typeface="Arial" panose="020B0604020202020204" pitchFamily="34" charset="0"/>
            </a:endParaRPr>
          </a:p>
        </p:txBody>
      </p:sp>
      <p:sp>
        <p:nvSpPr>
          <p:cNvPr id="7" name="Textfeld 6"/>
          <p:cNvSpPr txBox="1"/>
          <p:nvPr/>
        </p:nvSpPr>
        <p:spPr>
          <a:xfrm>
            <a:off x="2897857" y="3305260"/>
            <a:ext cx="3753118" cy="5970865"/>
          </a:xfrm>
          <a:prstGeom prst="rect">
            <a:avLst/>
          </a:prstGeom>
          <a:noFill/>
        </p:spPr>
        <p:txBody>
          <a:bodyPr wrap="square" rtlCol="0">
            <a:spAutoFit/>
          </a:bodyPr>
          <a:lstStyle/>
          <a:p>
            <a:pPr>
              <a:lnSpc>
                <a:spcPct val="113000"/>
              </a:lnSpc>
              <a:spcAft>
                <a:spcPts val="600"/>
              </a:spcAft>
            </a:pPr>
            <a:r>
              <a:rPr lang="en-US" sz="1100" b="1">
                <a:solidFill>
                  <a:srgbClr val="0074AA"/>
                </a:solidFill>
                <a:latin typeface="Arial" panose="020B0604020202020204" pitchFamily="34" charset="0"/>
                <a:cs typeface="Cordia New"/>
              </a:rPr>
              <a:t>Role description: </a:t>
            </a:r>
            <a:r>
              <a:rPr lang="en-US" sz="1100">
                <a:solidFill>
                  <a:srgbClr val="002D64"/>
                </a:solidFill>
                <a:latin typeface="Arial" panose="020B0604020202020204" pitchFamily="34" charset="0"/>
                <a:ea typeface="SimSun" panose="02010600030101010101" pitchFamily="2" charset="-122"/>
                <a:cs typeface="Times New Roman" panose="02020603050405020304" pitchFamily="18" charset="0"/>
              </a:rPr>
              <a:t>Cloud Product Owners understand and promote the acceptance of the Cloud. They observe the market with regard to competitors, trends and customers and use them to derive strategies for portfolio development and motivate technological transformation. They are able to communicate effectively and convince on the basis of business-relevant use cases and analysis results.</a:t>
            </a:r>
          </a:p>
          <a:p>
            <a:pPr>
              <a:lnSpc>
                <a:spcPct val="113000"/>
              </a:lnSpc>
              <a:spcAft>
                <a:spcPts val="600"/>
              </a:spcAft>
            </a:pPr>
            <a:r>
              <a:rPr lang="en-US" sz="1100">
                <a:solidFill>
                  <a:srgbClr val="002D64"/>
                </a:solidFill>
                <a:latin typeface="Arial" panose="020B0604020202020204" pitchFamily="34" charset="0"/>
                <a:ea typeface="SimSun" panose="02010600030101010101" pitchFamily="2" charset="-122"/>
                <a:cs typeface="Times New Roman" panose="02020603050405020304" pitchFamily="18" charset="0"/>
              </a:rPr>
              <a:t>Cloud product owners guide strategic portfolio developments and are in contact with various analysts and consulting companies in order to identify technology trends at an early stage.</a:t>
            </a:r>
          </a:p>
          <a:p>
            <a:pPr>
              <a:lnSpc>
                <a:spcPct val="113000"/>
              </a:lnSpc>
              <a:spcAft>
                <a:spcPts val="600"/>
              </a:spcAft>
            </a:pPr>
            <a:r>
              <a:rPr lang="en-US" sz="1100">
                <a:solidFill>
                  <a:srgbClr val="002D64"/>
                </a:solidFill>
                <a:latin typeface="Arial" panose="020B0604020202020204" pitchFamily="34" charset="0"/>
                <a:ea typeface="SimSun" panose="02010600030101010101" pitchFamily="2" charset="-122"/>
                <a:cs typeface="Times New Roman" panose="02020603050405020304" pitchFamily="18" charset="0"/>
              </a:rPr>
              <a:t>They drive product and service development and involve cloud solution architects for technical implementation. They take care of the overall organization of processes and applications and optimize their interaction.</a:t>
            </a:r>
          </a:p>
          <a:p>
            <a:pPr>
              <a:lnSpc>
                <a:spcPct val="113000"/>
              </a:lnSpc>
              <a:spcBef>
                <a:spcPts val="600"/>
              </a:spcBef>
              <a:spcAft>
                <a:spcPts val="600"/>
              </a:spcAft>
            </a:pPr>
            <a:r>
              <a:rPr lang="en-US" sz="1100" b="1">
                <a:solidFill>
                  <a:srgbClr val="0074AA"/>
                </a:solidFill>
                <a:latin typeface="Arial" panose="020B0604020202020204" pitchFamily="34" charset="0"/>
                <a:cs typeface="Cordia New"/>
              </a:rPr>
              <a:t>Prerequisites: </a:t>
            </a:r>
            <a:r>
              <a:rPr lang="en-US" sz="1100">
                <a:solidFill>
                  <a:srgbClr val="002D64"/>
                </a:solidFill>
                <a:latin typeface="Arial" panose="020B0604020202020204" pitchFamily="34" charset="0"/>
                <a:ea typeface="SimSun" panose="02010600030101010101" pitchFamily="2" charset="-122"/>
                <a:cs typeface="Times New Roman" panose="02020603050405020304" pitchFamily="18" charset="0"/>
              </a:rPr>
              <a:t>Very good, customer-driven business understanding with strong communication and marketing skills.</a:t>
            </a:r>
          </a:p>
          <a:p>
            <a:pPr>
              <a:lnSpc>
                <a:spcPct val="113000"/>
              </a:lnSpc>
              <a:spcBef>
                <a:spcPts val="600"/>
              </a:spcBef>
            </a:pPr>
            <a:r>
              <a:rPr lang="en-US" sz="1100" b="1">
                <a:solidFill>
                  <a:srgbClr val="0074AA"/>
                </a:solidFill>
                <a:latin typeface="Arial" panose="020B0604020202020204" pitchFamily="34" charset="0"/>
                <a:cs typeface="Cordia New"/>
              </a:rPr>
              <a:t>Learning targets:</a:t>
            </a:r>
          </a:p>
          <a:p>
            <a:pPr marL="342900" lvl="0" indent="-342900">
              <a:lnSpc>
                <a:spcPct val="113000"/>
              </a:lnSpc>
              <a:spcBef>
                <a:spcPts val="600"/>
              </a:spcBef>
              <a:spcAft>
                <a:spcPts val="0"/>
              </a:spcAft>
              <a:buFont typeface="Arial" panose="020B0604020202020204" pitchFamily="34" charset="0"/>
              <a:buChar char="•"/>
            </a:pPr>
            <a:r>
              <a:rPr lang="en-US" sz="1100">
                <a:solidFill>
                  <a:srgbClr val="002D64"/>
                </a:solidFill>
                <a:latin typeface="Arial" panose="020B0604020202020204" pitchFamily="34" charset="0"/>
                <a:cs typeface="Cordia New" panose="020B0304020202020204" pitchFamily="34" charset="-34"/>
              </a:rPr>
              <a:t>Profound understanding of the potential of digital technologies</a:t>
            </a:r>
          </a:p>
          <a:p>
            <a:pPr marL="342900" lvl="0" indent="-342900">
              <a:lnSpc>
                <a:spcPct val="113000"/>
              </a:lnSpc>
              <a:spcAft>
                <a:spcPts val="0"/>
              </a:spcAft>
              <a:buFont typeface="Arial" panose="020B0604020202020204" pitchFamily="34" charset="0"/>
              <a:buChar char="•"/>
            </a:pPr>
            <a:r>
              <a:rPr lang="en-US" sz="1100">
                <a:solidFill>
                  <a:srgbClr val="002D64"/>
                </a:solidFill>
                <a:latin typeface="Arial" panose="020B0604020202020204" pitchFamily="34" charset="0"/>
                <a:cs typeface="Cordia New" panose="020B0304020202020204" pitchFamily="34" charset="-34"/>
              </a:rPr>
              <a:t>Knowledge of Cloud-based business models</a:t>
            </a:r>
          </a:p>
          <a:p>
            <a:pPr marL="342900" lvl="0" indent="-342900">
              <a:lnSpc>
                <a:spcPct val="113000"/>
              </a:lnSpc>
              <a:spcAft>
                <a:spcPts val="0"/>
              </a:spcAft>
              <a:buFont typeface="Arial" panose="020B0604020202020204" pitchFamily="34" charset="0"/>
              <a:buChar char="•"/>
            </a:pPr>
            <a:r>
              <a:rPr lang="en-US" sz="1100">
                <a:solidFill>
                  <a:srgbClr val="002D64"/>
                </a:solidFill>
                <a:latin typeface="Arial" panose="020B0604020202020204" pitchFamily="34" charset="0"/>
                <a:cs typeface="Cordia New" panose="020B0304020202020204" pitchFamily="34" charset="-34"/>
              </a:rPr>
              <a:t>Alignment of business and Cloud strategy</a:t>
            </a:r>
          </a:p>
          <a:p>
            <a:pPr marL="342900" lvl="0" indent="-342900">
              <a:lnSpc>
                <a:spcPct val="113000"/>
              </a:lnSpc>
              <a:spcAft>
                <a:spcPts val="0"/>
              </a:spcAft>
              <a:buFont typeface="Arial" panose="020B0604020202020204" pitchFamily="34" charset="0"/>
              <a:buChar char="•"/>
            </a:pPr>
            <a:r>
              <a:rPr lang="en-US" sz="1100">
                <a:solidFill>
                  <a:srgbClr val="002D64"/>
                </a:solidFill>
                <a:latin typeface="Arial" panose="020B0604020202020204" pitchFamily="34" charset="0"/>
                <a:cs typeface="Cordia New" panose="020B0304020202020204" pitchFamily="34" charset="-34"/>
              </a:rPr>
              <a:t>Cloud Fundamentals</a:t>
            </a:r>
          </a:p>
          <a:p>
            <a:pPr marL="342900" lvl="0" indent="-342900">
              <a:lnSpc>
                <a:spcPct val="113000"/>
              </a:lnSpc>
              <a:spcAft>
                <a:spcPts val="0"/>
              </a:spcAft>
              <a:buFont typeface="Arial" panose="020B0604020202020204" pitchFamily="34" charset="0"/>
              <a:buChar char="•"/>
            </a:pPr>
            <a:r>
              <a:rPr lang="en-US" sz="1100">
                <a:solidFill>
                  <a:srgbClr val="002D64"/>
                </a:solidFill>
                <a:latin typeface="Arial" panose="020B0604020202020204" pitchFamily="34" charset="0"/>
                <a:cs typeface="Cordia New" panose="020B0304020202020204" pitchFamily="34" charset="-34"/>
              </a:rPr>
              <a:t>Management of requirements</a:t>
            </a:r>
          </a:p>
          <a:p>
            <a:pPr marL="342900" lvl="0" indent="-342900">
              <a:lnSpc>
                <a:spcPct val="113000"/>
              </a:lnSpc>
              <a:spcAft>
                <a:spcPts val="0"/>
              </a:spcAft>
              <a:buFont typeface="Arial" panose="020B0604020202020204" pitchFamily="34" charset="0"/>
              <a:buChar char="•"/>
            </a:pPr>
            <a:r>
              <a:rPr lang="en-US" sz="1100">
                <a:solidFill>
                  <a:srgbClr val="002D64"/>
                </a:solidFill>
                <a:latin typeface="Arial" panose="020B0604020202020204" pitchFamily="34" charset="0"/>
                <a:cs typeface="Cordia New" panose="020B0304020202020204" pitchFamily="34" charset="-34"/>
              </a:rPr>
              <a:t>Storytelling and visualization</a:t>
            </a:r>
          </a:p>
          <a:p>
            <a:pPr marL="342900" lvl="0" indent="-342900">
              <a:lnSpc>
                <a:spcPct val="113000"/>
              </a:lnSpc>
              <a:spcAft>
                <a:spcPts val="0"/>
              </a:spcAft>
              <a:buFont typeface="Arial" panose="020B0604020202020204" pitchFamily="34" charset="0"/>
              <a:buChar char="•"/>
            </a:pPr>
            <a:r>
              <a:rPr lang="en-US" sz="1100">
                <a:solidFill>
                  <a:srgbClr val="002D64"/>
                </a:solidFill>
                <a:latin typeface="Arial" panose="020B0604020202020204" pitchFamily="34" charset="0"/>
                <a:cs typeface="Cordia New" panose="020B0304020202020204" pitchFamily="34" charset="-34"/>
              </a:rPr>
              <a:t>Project and stakeholder management</a:t>
            </a:r>
          </a:p>
        </p:txBody>
      </p:sp>
      <p:sp>
        <p:nvSpPr>
          <p:cNvPr id="17" name="Rechteck 16"/>
          <p:cNvSpPr/>
          <p:nvPr/>
        </p:nvSpPr>
        <p:spPr>
          <a:xfrm>
            <a:off x="181616" y="2248507"/>
            <a:ext cx="6550681" cy="60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a:solidFill>
                  <a:srgbClr val="0074AA"/>
                </a:solidFill>
                <a:latin typeface="Arial" panose="020B0604020202020204" pitchFamily="34" charset="0"/>
                <a:cs typeface="Arial" panose="020B0604020202020204" pitchFamily="34" charset="0"/>
              </a:rPr>
              <a:t>Bertelsmann Cloud Curriculum </a:t>
            </a:r>
          </a:p>
          <a:p>
            <a:r>
              <a:rPr lang="de-DE" sz="1400">
                <a:solidFill>
                  <a:srgbClr val="0074AA"/>
                </a:solidFill>
                <a:latin typeface="Arial" panose="020B0604020202020204" pitchFamily="34" charset="0"/>
                <a:cs typeface="Arial" panose="020B0604020202020204" pitchFamily="34" charset="0"/>
              </a:rPr>
              <a:t>FAQs </a:t>
            </a:r>
            <a:r>
              <a:rPr lang="de-DE" sz="1400" err="1">
                <a:solidFill>
                  <a:srgbClr val="0074AA"/>
                </a:solidFill>
                <a:latin typeface="Arial" panose="020B0604020202020204" pitchFamily="34" charset="0"/>
                <a:cs typeface="Arial" panose="020B0604020202020204" pitchFamily="34" charset="0"/>
              </a:rPr>
              <a:t>for</a:t>
            </a:r>
            <a:r>
              <a:rPr lang="de-DE" sz="1400">
                <a:solidFill>
                  <a:srgbClr val="0074AA"/>
                </a:solidFill>
                <a:latin typeface="Arial" panose="020B0604020202020204" pitchFamily="34" charset="0"/>
                <a:cs typeface="Arial" panose="020B0604020202020204" pitchFamily="34" charset="0"/>
              </a:rPr>
              <a:t> Bertelsmann </a:t>
            </a:r>
            <a:r>
              <a:rPr lang="de-DE" sz="1400" err="1">
                <a:solidFill>
                  <a:srgbClr val="0074AA"/>
                </a:solidFill>
                <a:latin typeface="Arial" panose="020B0604020202020204" pitchFamily="34" charset="0"/>
                <a:cs typeface="Arial" panose="020B0604020202020204" pitchFamily="34" charset="0"/>
              </a:rPr>
              <a:t>Employees</a:t>
            </a:r>
            <a:endParaRPr lang="de-DE" sz="1400">
              <a:solidFill>
                <a:srgbClr val="0074AA"/>
              </a:solidFill>
              <a:latin typeface="Arial" panose="020B0604020202020204" pitchFamily="34" charset="0"/>
              <a:cs typeface="Arial" panose="020B0604020202020204" pitchFamily="34" charset="0"/>
            </a:endParaRPr>
          </a:p>
        </p:txBody>
      </p:sp>
      <p:pic>
        <p:nvPicPr>
          <p:cNvPr id="13" name="Grafik 12" descr="Ein Bild, das Text, Schild enthält.&#10;&#10;Automatisch generierte Beschreibung">
            <a:extLst>
              <a:ext uri="{FF2B5EF4-FFF2-40B4-BE49-F238E27FC236}">
                <a16:creationId xmlns:a16="http://schemas.microsoft.com/office/drawing/2014/main" id="{4EE1218C-8BDF-4D09-844D-F74BD16D03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657" y="3334895"/>
            <a:ext cx="2514203" cy="5595440"/>
          </a:xfrm>
          <a:prstGeom prst="rect">
            <a:avLst/>
          </a:prstGeom>
        </p:spPr>
      </p:pic>
    </p:spTree>
    <p:extLst>
      <p:ext uri="{BB962C8B-B14F-4D97-AF65-F5344CB8AC3E}">
        <p14:creationId xmlns:p14="http://schemas.microsoft.com/office/powerpoint/2010/main" val="2750894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1845582-AC88-451A-9863-F6D2A684847D}"/>
              </a:ext>
            </a:extLst>
          </p:cNvPr>
          <p:cNvPicPr>
            <a:picLocks noChangeAspect="1"/>
          </p:cNvPicPr>
          <p:nvPr/>
        </p:nvPicPr>
        <p:blipFill rotWithShape="1">
          <a:blip r:embed="rId3">
            <a:extLst>
              <a:ext uri="{28A0092B-C50C-407E-A947-70E740481C1C}">
                <a14:useLocalDpi xmlns:a14="http://schemas.microsoft.com/office/drawing/2010/main" val="0"/>
              </a:ext>
            </a:extLst>
          </a:blip>
          <a:srcRect l="13012"/>
          <a:stretch/>
        </p:blipFill>
        <p:spPr>
          <a:xfrm>
            <a:off x="192437" y="154771"/>
            <a:ext cx="6477633" cy="2298165"/>
          </a:xfrm>
          <a:prstGeom prst="rect">
            <a:avLst/>
          </a:prstGeom>
        </p:spPr>
      </p:pic>
      <p:sp>
        <p:nvSpPr>
          <p:cNvPr id="6" name="Rechteck 5"/>
          <p:cNvSpPr/>
          <p:nvPr/>
        </p:nvSpPr>
        <p:spPr>
          <a:xfrm>
            <a:off x="191284" y="2268846"/>
            <a:ext cx="6476400" cy="7469514"/>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5000"/>
              </a:lnSpc>
              <a:spcBef>
                <a:spcPts val="600"/>
              </a:spcBef>
              <a:spcAft>
                <a:spcPts val="600"/>
              </a:spcAft>
            </a:pPr>
            <a:endParaRPr lang="de-DE" sz="1200" b="1">
              <a:solidFill>
                <a:schemeClr val="tx1"/>
              </a:solidFill>
              <a:latin typeface="Arial" panose="020B0604020202020204" pitchFamily="34" charset="0"/>
              <a:ea typeface="Arial" panose="020B0604020202020204" pitchFamily="34" charset="0"/>
              <a:cs typeface="Arial" panose="020B0604020202020204" pitchFamily="34" charset="0"/>
            </a:endParaRPr>
          </a:p>
        </p:txBody>
      </p:sp>
      <p:grpSp>
        <p:nvGrpSpPr>
          <p:cNvPr id="4" name="Gruppieren 3"/>
          <p:cNvGrpSpPr/>
          <p:nvPr/>
        </p:nvGrpSpPr>
        <p:grpSpPr>
          <a:xfrm>
            <a:off x="4562994" y="1730530"/>
            <a:ext cx="2185688" cy="527121"/>
            <a:chOff x="-4505024" y="4221648"/>
            <a:chExt cx="4171167" cy="1005958"/>
          </a:xfrm>
        </p:grpSpPr>
        <p:sp>
          <p:nvSpPr>
            <p:cNvPr id="3" name="Rechteck 2"/>
            <p:cNvSpPr/>
            <p:nvPr/>
          </p:nvSpPr>
          <p:spPr>
            <a:xfrm>
              <a:off x="-4505024" y="4221648"/>
              <a:ext cx="4171167" cy="1005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1740" y="4364963"/>
              <a:ext cx="3852672" cy="719328"/>
            </a:xfrm>
            <a:prstGeom prst="rect">
              <a:avLst/>
            </a:prstGeom>
          </p:spPr>
        </p:pic>
      </p:grpSp>
      <p:sp>
        <p:nvSpPr>
          <p:cNvPr id="51" name="Foliennummernplatzhalter 50"/>
          <p:cNvSpPr>
            <a:spLocks noGrp="1"/>
          </p:cNvSpPr>
          <p:nvPr>
            <p:ph type="sldNum" sz="quarter" idx="12"/>
          </p:nvPr>
        </p:nvSpPr>
        <p:spPr>
          <a:xfrm>
            <a:off x="4981047" y="9184588"/>
            <a:ext cx="1543050" cy="527403"/>
          </a:xfrm>
        </p:spPr>
        <p:txBody>
          <a:bodyPr/>
          <a:lstStyle/>
          <a:p>
            <a:r>
              <a:rPr lang="de-DE">
                <a:solidFill>
                  <a:srgbClr val="002D64"/>
                </a:solidFill>
                <a:latin typeface="Arial" panose="020B0604020202020204" pitchFamily="34" charset="0"/>
                <a:cs typeface="Arial" panose="020B0604020202020204" pitchFamily="34" charset="0"/>
              </a:rPr>
              <a:t> </a:t>
            </a:r>
            <a:fld id="{B367C774-BF47-4908-8078-F07A9743E7EB}" type="slidenum">
              <a:rPr lang="de-DE" smtClean="0">
                <a:solidFill>
                  <a:srgbClr val="002D64"/>
                </a:solidFill>
                <a:latin typeface="Arial" panose="020B0604020202020204" pitchFamily="34" charset="0"/>
                <a:cs typeface="Arial" panose="020B0604020202020204" pitchFamily="34" charset="0"/>
              </a:rPr>
              <a:pPr/>
              <a:t>13</a:t>
            </a:fld>
            <a:r>
              <a:rPr lang="de-DE">
                <a:solidFill>
                  <a:srgbClr val="002D64"/>
                </a:solidFill>
                <a:latin typeface="Arial" panose="020B0604020202020204" pitchFamily="34" charset="0"/>
                <a:cs typeface="Arial" panose="020B0604020202020204" pitchFamily="34" charset="0"/>
              </a:rPr>
              <a:t>/29</a:t>
            </a:r>
          </a:p>
        </p:txBody>
      </p:sp>
      <p:sp>
        <p:nvSpPr>
          <p:cNvPr id="9" name="Rechteck 8"/>
          <p:cNvSpPr/>
          <p:nvPr/>
        </p:nvSpPr>
        <p:spPr>
          <a:xfrm>
            <a:off x="181616" y="2248507"/>
            <a:ext cx="6550681" cy="60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a:solidFill>
                  <a:srgbClr val="0074AA"/>
                </a:solidFill>
                <a:latin typeface="Arial" panose="020B0604020202020204" pitchFamily="34" charset="0"/>
                <a:cs typeface="Arial" panose="020B0604020202020204" pitchFamily="34" charset="0"/>
              </a:rPr>
              <a:t>Bertelsmann Cloud Curriculum </a:t>
            </a:r>
          </a:p>
          <a:p>
            <a:r>
              <a:rPr lang="de-DE" sz="1400">
                <a:solidFill>
                  <a:srgbClr val="0074AA"/>
                </a:solidFill>
                <a:latin typeface="Arial" panose="020B0604020202020204" pitchFamily="34" charset="0"/>
                <a:cs typeface="Arial" panose="020B0604020202020204" pitchFamily="34" charset="0"/>
              </a:rPr>
              <a:t>FAQs </a:t>
            </a:r>
            <a:r>
              <a:rPr lang="de-DE" sz="1400" err="1">
                <a:solidFill>
                  <a:srgbClr val="0074AA"/>
                </a:solidFill>
                <a:latin typeface="Arial" panose="020B0604020202020204" pitchFamily="34" charset="0"/>
                <a:cs typeface="Arial" panose="020B0604020202020204" pitchFamily="34" charset="0"/>
              </a:rPr>
              <a:t>for</a:t>
            </a:r>
            <a:r>
              <a:rPr lang="de-DE" sz="1400">
                <a:solidFill>
                  <a:srgbClr val="0074AA"/>
                </a:solidFill>
                <a:latin typeface="Arial" panose="020B0604020202020204" pitchFamily="34" charset="0"/>
                <a:cs typeface="Arial" panose="020B0604020202020204" pitchFamily="34" charset="0"/>
              </a:rPr>
              <a:t> Bertelsmann </a:t>
            </a:r>
            <a:r>
              <a:rPr lang="de-DE" sz="1400" err="1">
                <a:solidFill>
                  <a:srgbClr val="0074AA"/>
                </a:solidFill>
                <a:latin typeface="Arial" panose="020B0604020202020204" pitchFamily="34" charset="0"/>
                <a:cs typeface="Arial" panose="020B0604020202020204" pitchFamily="34" charset="0"/>
              </a:rPr>
              <a:t>Employees</a:t>
            </a:r>
            <a:endParaRPr lang="de-DE" sz="1400">
              <a:solidFill>
                <a:srgbClr val="0074AA"/>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F710C476-67AC-453F-BD0A-3FDAD0D47469}"/>
              </a:ext>
            </a:extLst>
          </p:cNvPr>
          <p:cNvSpPr txBox="1"/>
          <p:nvPr/>
        </p:nvSpPr>
        <p:spPr>
          <a:xfrm>
            <a:off x="192438" y="2859336"/>
            <a:ext cx="6469674" cy="6318396"/>
          </a:xfrm>
          <a:prstGeom prst="rect">
            <a:avLst/>
          </a:prstGeom>
          <a:noFill/>
        </p:spPr>
        <p:txBody>
          <a:bodyPr wrap="square" rtlCol="0">
            <a:spAutoFit/>
          </a:bodyPr>
          <a:lstStyle/>
          <a:p>
            <a:pPr indent="-228600">
              <a:lnSpc>
                <a:spcPct val="112000"/>
              </a:lnSpc>
              <a:spcBef>
                <a:spcPts val="1800"/>
              </a:spcBef>
              <a:tabLst>
                <a:tab pos="228600" algn="l"/>
                <a:tab pos="457200" algn="l"/>
              </a:tabLst>
            </a:pPr>
            <a:r>
              <a:rPr lang="en-US" sz="1400" b="1" dirty="0">
                <a:solidFill>
                  <a:srgbClr val="00628E"/>
                </a:solidFill>
                <a:latin typeface="Arial" panose="020B0604020202020204" pitchFamily="34" charset="0"/>
                <a:cs typeface="Cordia New" panose="020B0304020202020204" pitchFamily="34" charset="-34"/>
              </a:rPr>
              <a:t>Who are the learning providers?</a:t>
            </a:r>
          </a:p>
          <a:p>
            <a:pPr>
              <a:lnSpc>
                <a:spcPct val="113000"/>
              </a:lnSpc>
              <a:spcBef>
                <a:spcPts val="600"/>
              </a:spcBef>
            </a:pPr>
            <a:r>
              <a:rPr lang="en-US" sz="1100" dirty="0">
                <a:solidFill>
                  <a:srgbClr val="002D64"/>
                </a:solidFill>
                <a:latin typeface="Arial" panose="020B0604020202020204" pitchFamily="34" charset="0"/>
                <a:cs typeface="Cordia New" panose="020B0304020202020204" pitchFamily="34" charset="-34"/>
              </a:rPr>
              <a:t>In the context of the Cloud Curriculum, Bertelsmann University works together with five learning partners: Coursera, Udacity, Microsoft, Amazon Web Services and Google.</a:t>
            </a:r>
          </a:p>
          <a:p>
            <a:pPr>
              <a:lnSpc>
                <a:spcPct val="113000"/>
              </a:lnSpc>
              <a:spcBef>
                <a:spcPts val="600"/>
              </a:spcBef>
            </a:pPr>
            <a:r>
              <a:rPr lang="en-US" sz="1100" dirty="0">
                <a:solidFill>
                  <a:srgbClr val="002D64"/>
                </a:solidFill>
                <a:latin typeface="Arial" panose="020B0604020202020204" pitchFamily="34" charset="0"/>
                <a:cs typeface="Cordia New" panose="020B0304020202020204" pitchFamily="34" charset="-34"/>
              </a:rPr>
              <a:t>The criteria for the selection of these particular learning providers were the content quality, the didactics and usability of online and virtual instructor-led classes as well as industry relevance.</a:t>
            </a:r>
          </a:p>
          <a:p>
            <a:pPr>
              <a:lnSpc>
                <a:spcPct val="113000"/>
              </a:lnSpc>
              <a:spcBef>
                <a:spcPts val="600"/>
              </a:spcBef>
            </a:pPr>
            <a:endParaRPr lang="en-US" sz="1100" b="1" dirty="0">
              <a:solidFill>
                <a:srgbClr val="002D64"/>
              </a:solidFill>
              <a:latin typeface="Arial" panose="020B0604020202020204" pitchFamily="34" charset="0"/>
              <a:cs typeface="Cordia New" panose="020B0304020202020204" pitchFamily="34" charset="-34"/>
            </a:endParaRPr>
          </a:p>
          <a:p>
            <a:pPr>
              <a:lnSpc>
                <a:spcPct val="113000"/>
              </a:lnSpc>
              <a:spcBef>
                <a:spcPts val="600"/>
              </a:spcBef>
            </a:pPr>
            <a:r>
              <a:rPr lang="en-US" sz="1200" b="1" dirty="0">
                <a:solidFill>
                  <a:srgbClr val="00628E"/>
                </a:solidFill>
                <a:latin typeface="Arial" panose="020B0604020202020204" pitchFamily="34" charset="0"/>
                <a:cs typeface="Cordia New" panose="020B0304020202020204" pitchFamily="34" charset="-34"/>
              </a:rPr>
              <a:t>Learning with Coursera</a:t>
            </a:r>
          </a:p>
          <a:p>
            <a:pPr indent="-228600">
              <a:lnSpc>
                <a:spcPct val="113000"/>
              </a:lnSpc>
              <a:spcBef>
                <a:spcPts val="1200"/>
              </a:spcBef>
              <a:tabLst>
                <a:tab pos="228600" algn="l"/>
                <a:tab pos="457200" algn="l"/>
              </a:tabLst>
            </a:pPr>
            <a:r>
              <a:rPr lang="en-US" sz="1100" b="1" dirty="0">
                <a:solidFill>
                  <a:srgbClr val="0074AA"/>
                </a:solidFill>
                <a:latin typeface="Arial" panose="020B0604020202020204" pitchFamily="34" charset="0"/>
                <a:cs typeface="Cordia New"/>
              </a:rPr>
              <a:t>What is Coursera?</a:t>
            </a:r>
          </a:p>
          <a:p>
            <a:pPr>
              <a:lnSpc>
                <a:spcPct val="113000"/>
              </a:lnSpc>
              <a:spcBef>
                <a:spcPts val="600"/>
              </a:spcBef>
              <a:spcAft>
                <a:spcPts val="0"/>
              </a:spcAft>
            </a:pPr>
            <a:r>
              <a:rPr lang="en-US" sz="1100" dirty="0">
                <a:solidFill>
                  <a:srgbClr val="002D64"/>
                </a:solidFill>
                <a:latin typeface="Arial" panose="020B0604020202020204" pitchFamily="34" charset="0"/>
                <a:cs typeface="Cordia New" panose="020B0304020202020204" pitchFamily="34" charset="-34"/>
              </a:rPr>
              <a:t>The Coursera learning platform provides transformational learning online, taught by top instructors from 190+ of the world’s leading universities (including Stanford, Yale, and IESE) and organizations (including Google, BCG, and Deeplearning.ai). Coursera courses focus on essential skills across data, technology and business.</a:t>
            </a:r>
          </a:p>
          <a:p>
            <a:pPr indent="-228600">
              <a:lnSpc>
                <a:spcPct val="113000"/>
              </a:lnSpc>
              <a:spcBef>
                <a:spcPts val="1200"/>
              </a:spcBef>
              <a:spcAft>
                <a:spcPts val="0"/>
              </a:spcAft>
              <a:tabLst>
                <a:tab pos="228600" algn="l"/>
                <a:tab pos="457200" algn="l"/>
              </a:tabLst>
            </a:pPr>
            <a:r>
              <a:rPr lang="en-US" sz="1100" b="1" dirty="0">
                <a:solidFill>
                  <a:srgbClr val="0074AA"/>
                </a:solidFill>
                <a:latin typeface="Arial" panose="020B0604020202020204" pitchFamily="34" charset="0"/>
                <a:cs typeface="Cordia New"/>
              </a:rPr>
              <a:t>Why learn with Coursera?</a:t>
            </a:r>
          </a:p>
          <a:p>
            <a:pPr marL="342900" lvl="0" indent="-342900">
              <a:lnSpc>
                <a:spcPct val="114000"/>
              </a:lnSpc>
              <a:spcBef>
                <a:spcPts val="300"/>
              </a:spcBef>
              <a:spcAft>
                <a:spcPts val="0"/>
              </a:spcAft>
              <a:buFont typeface="Arial" panose="020B0604020202020204" pitchFamily="34" charset="0"/>
              <a:buChar char="•"/>
            </a:pPr>
            <a:r>
              <a:rPr lang="en-US" sz="1100" dirty="0">
                <a:solidFill>
                  <a:srgbClr val="002D64"/>
                </a:solidFill>
                <a:latin typeface="Arial" panose="020B0604020202020204" pitchFamily="34" charset="0"/>
                <a:cs typeface="Cordia New" panose="020B0304020202020204" pitchFamily="34" charset="-34"/>
              </a:rPr>
              <a:t>Refresh your education and keep your competitive edge</a:t>
            </a:r>
          </a:p>
          <a:p>
            <a:pPr marL="342900" lvl="0" indent="-342900">
              <a:lnSpc>
                <a:spcPct val="114000"/>
              </a:lnSpc>
              <a:spcBef>
                <a:spcPts val="300"/>
              </a:spcBef>
              <a:spcAft>
                <a:spcPts val="0"/>
              </a:spcAft>
              <a:buFont typeface="Arial" panose="020B0604020202020204" pitchFamily="34" charset="0"/>
              <a:buChar char="•"/>
            </a:pPr>
            <a:r>
              <a:rPr lang="en-US" sz="1100" dirty="0">
                <a:solidFill>
                  <a:srgbClr val="002D64"/>
                </a:solidFill>
                <a:latin typeface="Arial" panose="020B0604020202020204" pitchFamily="34" charset="0"/>
                <a:cs typeface="Cordia New" panose="020B0304020202020204" pitchFamily="34" charset="-34"/>
              </a:rPr>
              <a:t>Become better informed on a variety of topics </a:t>
            </a:r>
          </a:p>
          <a:p>
            <a:pPr marL="342900" lvl="0" indent="-342900">
              <a:lnSpc>
                <a:spcPct val="114000"/>
              </a:lnSpc>
              <a:spcBef>
                <a:spcPts val="300"/>
              </a:spcBef>
              <a:spcAft>
                <a:spcPts val="0"/>
              </a:spcAft>
              <a:buFont typeface="Arial" panose="020B0604020202020204" pitchFamily="34" charset="0"/>
              <a:buChar char="•"/>
            </a:pPr>
            <a:r>
              <a:rPr lang="en-US" sz="1100" dirty="0">
                <a:solidFill>
                  <a:srgbClr val="002D64"/>
                </a:solidFill>
                <a:latin typeface="Arial" panose="020B0604020202020204" pitchFamily="34" charset="0"/>
                <a:cs typeface="Cordia New" panose="020B0304020202020204" pitchFamily="34" charset="-34"/>
              </a:rPr>
              <a:t>Academically-orientated: Receive certificates from renowned top universities</a:t>
            </a:r>
          </a:p>
          <a:p>
            <a:pPr marL="342900" lvl="0" indent="-342900">
              <a:lnSpc>
                <a:spcPct val="114000"/>
              </a:lnSpc>
              <a:spcBef>
                <a:spcPts val="300"/>
              </a:spcBef>
              <a:spcAft>
                <a:spcPts val="0"/>
              </a:spcAft>
              <a:buFont typeface="Arial" panose="020B0604020202020204" pitchFamily="34" charset="0"/>
              <a:buChar char="•"/>
            </a:pPr>
            <a:r>
              <a:rPr lang="en-US" sz="1100" dirty="0">
                <a:solidFill>
                  <a:srgbClr val="002D64"/>
                </a:solidFill>
                <a:latin typeface="Arial" panose="020B0604020202020204" pitchFamily="34" charset="0"/>
                <a:cs typeface="Cordia New" panose="020B0304020202020204" pitchFamily="34" charset="-34"/>
              </a:rPr>
              <a:t>Make consistently flexible use of your time</a:t>
            </a:r>
          </a:p>
          <a:p>
            <a:pPr marL="342900" lvl="0" indent="-342900">
              <a:lnSpc>
                <a:spcPct val="114000"/>
              </a:lnSpc>
              <a:spcBef>
                <a:spcPts val="300"/>
              </a:spcBef>
              <a:buFont typeface="Arial" panose="020B0604020202020204" pitchFamily="34" charset="0"/>
              <a:buChar char="•"/>
            </a:pPr>
            <a:r>
              <a:rPr lang="en-US" sz="1100" dirty="0">
                <a:solidFill>
                  <a:srgbClr val="002D64"/>
                </a:solidFill>
                <a:latin typeface="Arial" panose="020B0604020202020204" pitchFamily="34" charset="0"/>
                <a:cs typeface="Cordia New" panose="020B0304020202020204" pitchFamily="34" charset="-34"/>
              </a:rPr>
              <a:t>Use of Coursera certificates e.g. on your LinkedIn profile for personal qualification</a:t>
            </a:r>
          </a:p>
          <a:p>
            <a:pPr indent="-228600">
              <a:lnSpc>
                <a:spcPct val="113000"/>
              </a:lnSpc>
              <a:spcBef>
                <a:spcPts val="1200"/>
              </a:spcBef>
              <a:tabLst>
                <a:tab pos="228600" algn="l"/>
                <a:tab pos="457200" algn="l"/>
              </a:tabLst>
            </a:pPr>
            <a:r>
              <a:rPr lang="en-US" sz="1100" b="1" dirty="0">
                <a:solidFill>
                  <a:srgbClr val="0074AA"/>
                </a:solidFill>
                <a:latin typeface="Arial" panose="020B0604020202020204" pitchFamily="34" charset="0"/>
                <a:cs typeface="Cordia New"/>
              </a:rPr>
              <a:t>Can I complete the course at my own pace?</a:t>
            </a:r>
          </a:p>
          <a:p>
            <a:pPr>
              <a:lnSpc>
                <a:spcPct val="113000"/>
              </a:lnSpc>
              <a:spcBef>
                <a:spcPts val="600"/>
              </a:spcBef>
            </a:pPr>
            <a:r>
              <a:rPr lang="en-US" sz="1100" dirty="0">
                <a:solidFill>
                  <a:srgbClr val="002D64"/>
                </a:solidFill>
                <a:latin typeface="Arial" panose="020B0604020202020204" pitchFamily="34" charset="0"/>
                <a:cs typeface="Cordia New" panose="020B0304020202020204" pitchFamily="34" charset="-34"/>
              </a:rPr>
              <a:t>Yes, Coursera offers on-demand learning. Most Coursera courses have personalized deadlines that begin when you enroll on a course. There is no grade penalty for a missed deadline, so you can work at your own pace if you cannot, or do not want to meet the suggested deadlines. Some courses have sessions, which means everyone has the same deadlines to help ensure there are enough peer review assignments for you to review and have reviewed. If you fall behind, you will need to switch sessions in order to change your deadlines.</a:t>
            </a:r>
          </a:p>
          <a:p>
            <a:pPr>
              <a:lnSpc>
                <a:spcPct val="113000"/>
              </a:lnSpc>
              <a:spcBef>
                <a:spcPts val="600"/>
              </a:spcBef>
            </a:pPr>
            <a:endParaRPr lang="en-US" sz="1100" dirty="0">
              <a:solidFill>
                <a:srgbClr val="002D64"/>
              </a:solidFill>
              <a:latin typeface="Arial" panose="020B0604020202020204" pitchFamily="34" charset="0"/>
              <a:cs typeface="Cordia New" panose="020B0304020202020204" pitchFamily="34" charset="-34"/>
            </a:endParaRPr>
          </a:p>
        </p:txBody>
      </p:sp>
    </p:spTree>
    <p:extLst>
      <p:ext uri="{BB962C8B-B14F-4D97-AF65-F5344CB8AC3E}">
        <p14:creationId xmlns:p14="http://schemas.microsoft.com/office/powerpoint/2010/main" val="1370380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1845582-AC88-451A-9863-F6D2A684847D}"/>
              </a:ext>
            </a:extLst>
          </p:cNvPr>
          <p:cNvPicPr>
            <a:picLocks noChangeAspect="1"/>
          </p:cNvPicPr>
          <p:nvPr/>
        </p:nvPicPr>
        <p:blipFill rotWithShape="1">
          <a:blip r:embed="rId3">
            <a:extLst>
              <a:ext uri="{28A0092B-C50C-407E-A947-70E740481C1C}">
                <a14:useLocalDpi xmlns:a14="http://schemas.microsoft.com/office/drawing/2010/main" val="0"/>
              </a:ext>
            </a:extLst>
          </a:blip>
          <a:srcRect l="13012"/>
          <a:stretch/>
        </p:blipFill>
        <p:spPr>
          <a:xfrm>
            <a:off x="192437" y="154771"/>
            <a:ext cx="6477633" cy="2298165"/>
          </a:xfrm>
          <a:prstGeom prst="rect">
            <a:avLst/>
          </a:prstGeom>
        </p:spPr>
      </p:pic>
      <p:sp>
        <p:nvSpPr>
          <p:cNvPr id="6" name="Rechteck 5"/>
          <p:cNvSpPr/>
          <p:nvPr/>
        </p:nvSpPr>
        <p:spPr>
          <a:xfrm>
            <a:off x="187367" y="2268846"/>
            <a:ext cx="6476400" cy="7469514"/>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5000"/>
              </a:lnSpc>
              <a:spcBef>
                <a:spcPts val="600"/>
              </a:spcBef>
              <a:spcAft>
                <a:spcPts val="600"/>
              </a:spcAft>
            </a:pPr>
            <a:endParaRPr lang="de-DE" sz="1200" b="1">
              <a:solidFill>
                <a:schemeClr val="tx1"/>
              </a:solidFill>
              <a:latin typeface="Arial" panose="020B0604020202020204" pitchFamily="34" charset="0"/>
              <a:ea typeface="Arial" panose="020B0604020202020204" pitchFamily="34" charset="0"/>
              <a:cs typeface="Arial" panose="020B0604020202020204" pitchFamily="34" charset="0"/>
            </a:endParaRPr>
          </a:p>
        </p:txBody>
      </p:sp>
      <p:grpSp>
        <p:nvGrpSpPr>
          <p:cNvPr id="4" name="Gruppieren 3"/>
          <p:cNvGrpSpPr/>
          <p:nvPr/>
        </p:nvGrpSpPr>
        <p:grpSpPr>
          <a:xfrm>
            <a:off x="4562994" y="1730530"/>
            <a:ext cx="2185688" cy="527121"/>
            <a:chOff x="-4505024" y="4221648"/>
            <a:chExt cx="4171167" cy="1005958"/>
          </a:xfrm>
        </p:grpSpPr>
        <p:sp>
          <p:nvSpPr>
            <p:cNvPr id="3" name="Rechteck 2"/>
            <p:cNvSpPr/>
            <p:nvPr/>
          </p:nvSpPr>
          <p:spPr>
            <a:xfrm>
              <a:off x="-4505024" y="4221648"/>
              <a:ext cx="4171167" cy="1005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1740" y="4364963"/>
              <a:ext cx="3852672" cy="719328"/>
            </a:xfrm>
            <a:prstGeom prst="rect">
              <a:avLst/>
            </a:prstGeom>
          </p:spPr>
        </p:pic>
      </p:grpSp>
      <p:sp>
        <p:nvSpPr>
          <p:cNvPr id="51" name="Foliennummernplatzhalter 50"/>
          <p:cNvSpPr>
            <a:spLocks noGrp="1"/>
          </p:cNvSpPr>
          <p:nvPr>
            <p:ph type="sldNum" sz="quarter" idx="12"/>
          </p:nvPr>
        </p:nvSpPr>
        <p:spPr>
          <a:xfrm>
            <a:off x="4981047" y="9184588"/>
            <a:ext cx="1543050" cy="527403"/>
          </a:xfrm>
        </p:spPr>
        <p:txBody>
          <a:bodyPr/>
          <a:lstStyle/>
          <a:p>
            <a:r>
              <a:rPr lang="de-DE">
                <a:solidFill>
                  <a:srgbClr val="002D64"/>
                </a:solidFill>
                <a:latin typeface="Arial" panose="020B0604020202020204" pitchFamily="34" charset="0"/>
                <a:cs typeface="Arial" panose="020B0604020202020204" pitchFamily="34" charset="0"/>
              </a:rPr>
              <a:t> </a:t>
            </a:r>
            <a:fld id="{B367C774-BF47-4908-8078-F07A9743E7EB}" type="slidenum">
              <a:rPr lang="de-DE" smtClean="0">
                <a:solidFill>
                  <a:srgbClr val="002D64"/>
                </a:solidFill>
                <a:latin typeface="Arial" panose="020B0604020202020204" pitchFamily="34" charset="0"/>
                <a:cs typeface="Arial" panose="020B0604020202020204" pitchFamily="34" charset="0"/>
              </a:rPr>
              <a:pPr/>
              <a:t>14</a:t>
            </a:fld>
            <a:r>
              <a:rPr lang="de-DE">
                <a:solidFill>
                  <a:srgbClr val="002D64"/>
                </a:solidFill>
                <a:latin typeface="Arial" panose="020B0604020202020204" pitchFamily="34" charset="0"/>
                <a:cs typeface="Arial" panose="020B0604020202020204" pitchFamily="34" charset="0"/>
              </a:rPr>
              <a:t>/29</a:t>
            </a:r>
          </a:p>
        </p:txBody>
      </p:sp>
      <p:sp>
        <p:nvSpPr>
          <p:cNvPr id="10" name="Rechteck 9"/>
          <p:cNvSpPr/>
          <p:nvPr/>
        </p:nvSpPr>
        <p:spPr>
          <a:xfrm>
            <a:off x="181616" y="2248507"/>
            <a:ext cx="6550681" cy="60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a:solidFill>
                  <a:srgbClr val="0074AA"/>
                </a:solidFill>
                <a:latin typeface="Arial" panose="020B0604020202020204" pitchFamily="34" charset="0"/>
                <a:cs typeface="Arial" panose="020B0604020202020204" pitchFamily="34" charset="0"/>
              </a:rPr>
              <a:t>Bertelsmann Cloud Curriculum </a:t>
            </a:r>
          </a:p>
          <a:p>
            <a:r>
              <a:rPr lang="de-DE" sz="1400">
                <a:solidFill>
                  <a:srgbClr val="0074AA"/>
                </a:solidFill>
                <a:latin typeface="Arial" panose="020B0604020202020204" pitchFamily="34" charset="0"/>
                <a:cs typeface="Arial" panose="020B0604020202020204" pitchFamily="34" charset="0"/>
              </a:rPr>
              <a:t>FAQs </a:t>
            </a:r>
            <a:r>
              <a:rPr lang="de-DE" sz="1400" err="1">
                <a:solidFill>
                  <a:srgbClr val="0074AA"/>
                </a:solidFill>
                <a:latin typeface="Arial" panose="020B0604020202020204" pitchFamily="34" charset="0"/>
                <a:cs typeface="Arial" panose="020B0604020202020204" pitchFamily="34" charset="0"/>
              </a:rPr>
              <a:t>for</a:t>
            </a:r>
            <a:r>
              <a:rPr lang="de-DE" sz="1400">
                <a:solidFill>
                  <a:srgbClr val="0074AA"/>
                </a:solidFill>
                <a:latin typeface="Arial" panose="020B0604020202020204" pitchFamily="34" charset="0"/>
                <a:cs typeface="Arial" panose="020B0604020202020204" pitchFamily="34" charset="0"/>
              </a:rPr>
              <a:t> Bertelsmann </a:t>
            </a:r>
            <a:r>
              <a:rPr lang="de-DE" sz="1400" err="1">
                <a:solidFill>
                  <a:srgbClr val="0074AA"/>
                </a:solidFill>
                <a:latin typeface="Arial" panose="020B0604020202020204" pitchFamily="34" charset="0"/>
                <a:cs typeface="Arial" panose="020B0604020202020204" pitchFamily="34" charset="0"/>
              </a:rPr>
              <a:t>Employees</a:t>
            </a:r>
            <a:endParaRPr lang="de-DE" sz="1400">
              <a:solidFill>
                <a:srgbClr val="0074AA"/>
              </a:solidFill>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CD6DE652-0384-464B-BD9E-64C0109A885B}"/>
              </a:ext>
            </a:extLst>
          </p:cNvPr>
          <p:cNvSpPr txBox="1"/>
          <p:nvPr/>
        </p:nvSpPr>
        <p:spPr>
          <a:xfrm>
            <a:off x="181064" y="2849131"/>
            <a:ext cx="6476400" cy="6525120"/>
          </a:xfrm>
          <a:prstGeom prst="rect">
            <a:avLst/>
          </a:prstGeom>
          <a:noFill/>
        </p:spPr>
        <p:txBody>
          <a:bodyPr wrap="square" rtlCol="0">
            <a:spAutoFit/>
          </a:bodyPr>
          <a:lstStyle/>
          <a:p>
            <a:pPr indent="-228600">
              <a:lnSpc>
                <a:spcPct val="113000"/>
              </a:lnSpc>
              <a:spcBef>
                <a:spcPts val="1200"/>
              </a:spcBef>
              <a:spcAft>
                <a:spcPts val="0"/>
              </a:spcAft>
              <a:tabLst>
                <a:tab pos="228600" algn="l"/>
                <a:tab pos="457200" algn="l"/>
              </a:tabLst>
            </a:pPr>
            <a:r>
              <a:rPr lang="en-US" sz="1100" b="1" dirty="0">
                <a:solidFill>
                  <a:srgbClr val="0074AA"/>
                </a:solidFill>
                <a:latin typeface="Arial" panose="020B0604020202020204" pitchFamily="34" charset="0"/>
                <a:cs typeface="Cordia New"/>
              </a:rPr>
              <a:t>What is a Coursera course like?</a:t>
            </a:r>
          </a:p>
          <a:p>
            <a:pPr>
              <a:lnSpc>
                <a:spcPct val="113000"/>
              </a:lnSpc>
              <a:spcBef>
                <a:spcPts val="600"/>
              </a:spcBef>
              <a:spcAft>
                <a:spcPts val="0"/>
              </a:spcAft>
            </a:pPr>
            <a:r>
              <a:rPr lang="en-US" sz="1100" dirty="0">
                <a:solidFill>
                  <a:srgbClr val="002D64"/>
                </a:solidFill>
                <a:latin typeface="Arial" panose="020B0604020202020204" pitchFamily="34" charset="0"/>
                <a:cs typeface="Cordia New" panose="020B0304020202020204" pitchFamily="34" charset="-34"/>
              </a:rPr>
              <a:t>Coursera courses include recorded auto-graded and peer-reviewed assignments, video lectures, and community discussion forums. When you complete a course, you will be eligible to receive a shareable electronic course certificate.</a:t>
            </a:r>
            <a:endParaRPr lang="en-US" sz="1200" dirty="0">
              <a:solidFill>
                <a:srgbClr val="002D64"/>
              </a:solidFill>
              <a:latin typeface="Arial" panose="020B0604020202020204" pitchFamily="34" charset="0"/>
              <a:ea typeface="SimSun" panose="02010600030101010101" pitchFamily="2" charset="-122"/>
              <a:cs typeface="Times New Roman" panose="02020603050405020304" pitchFamily="18" charset="0"/>
            </a:endParaRPr>
          </a:p>
          <a:p>
            <a:pPr indent="-228600">
              <a:lnSpc>
                <a:spcPct val="113000"/>
              </a:lnSpc>
              <a:spcBef>
                <a:spcPts val="1200"/>
              </a:spcBef>
              <a:tabLst>
                <a:tab pos="228600" algn="l"/>
                <a:tab pos="457200" algn="l"/>
              </a:tabLst>
            </a:pPr>
            <a:r>
              <a:rPr lang="en-US" sz="1100" b="1" dirty="0">
                <a:solidFill>
                  <a:srgbClr val="0074AA"/>
                </a:solidFill>
                <a:latin typeface="Arial" panose="020B0604020202020204" pitchFamily="34" charset="0"/>
                <a:cs typeface="Cordia New"/>
              </a:rPr>
              <a:t>What is the difference between a course and a specialization?</a:t>
            </a:r>
          </a:p>
          <a:p>
            <a:pPr>
              <a:lnSpc>
                <a:spcPct val="113000"/>
              </a:lnSpc>
              <a:spcBef>
                <a:spcPts val="600"/>
              </a:spcBef>
            </a:pPr>
            <a:r>
              <a:rPr lang="en-US" sz="1100" dirty="0">
                <a:solidFill>
                  <a:srgbClr val="002D64"/>
                </a:solidFill>
                <a:latin typeface="Arial" panose="020B0604020202020204" pitchFamily="34" charset="0"/>
                <a:cs typeface="Cordia New" panose="020B0304020202020204" pitchFamily="34" charset="-34"/>
              </a:rPr>
              <a:t>A Coursera specialization is a series of related courses designed to help you master a specific topic. Some shorter specializations include as few as three courses and only take a few months to finish. Longer specializations can include ten or more courses and take up to a year. When you finish a specialization, you get a specialization certificate. You will also get course certificates for each course you complete in a specialization.</a:t>
            </a:r>
            <a:endParaRPr lang="en-US" sz="1200" dirty="0">
              <a:latin typeface="Arial" panose="020B0604020202020204" pitchFamily="34" charset="0"/>
              <a:ea typeface="SimSun" panose="02010600030101010101" pitchFamily="2" charset="-122"/>
              <a:cs typeface="Times New Roman" panose="02020603050405020304" pitchFamily="18" charset="0"/>
            </a:endParaRPr>
          </a:p>
          <a:p>
            <a:pPr indent="-228600">
              <a:lnSpc>
                <a:spcPct val="113000"/>
              </a:lnSpc>
              <a:spcBef>
                <a:spcPts val="1200"/>
              </a:spcBef>
              <a:spcAft>
                <a:spcPts val="0"/>
              </a:spcAft>
              <a:tabLst>
                <a:tab pos="228600" algn="l"/>
                <a:tab pos="457200" algn="l"/>
              </a:tabLst>
            </a:pPr>
            <a:r>
              <a:rPr lang="en-US" sz="1100" b="1" dirty="0">
                <a:solidFill>
                  <a:srgbClr val="0074AA"/>
                </a:solidFill>
                <a:latin typeface="Arial" panose="020B0604020202020204" pitchFamily="34" charset="0"/>
                <a:cs typeface="Cordia New"/>
              </a:rPr>
              <a:t>Do I have contact with other learners?</a:t>
            </a:r>
          </a:p>
          <a:p>
            <a:pPr>
              <a:lnSpc>
                <a:spcPct val="113000"/>
              </a:lnSpc>
              <a:spcBef>
                <a:spcPts val="600"/>
              </a:spcBef>
              <a:spcAft>
                <a:spcPts val="0"/>
              </a:spcAft>
            </a:pPr>
            <a:r>
              <a:rPr lang="en-US" sz="1100" dirty="0">
                <a:solidFill>
                  <a:srgbClr val="002D64"/>
                </a:solidFill>
                <a:latin typeface="Arial" panose="020B0604020202020204" pitchFamily="34" charset="0"/>
                <a:cs typeface="Cordia New" panose="020B0304020202020204" pitchFamily="34" charset="-34"/>
              </a:rPr>
              <a:t>Taking a course will make you part of a community of over 46+ million global learners who want to refresh their education and keep their competitive edge. Discussion forums form part of your course, but whilst participation is encouraged, it is voluntary. You will have the opportunity to exchange feedback on assignments and discuss ideas in your course discussion forums as you work together to master new concepts and best practices.</a:t>
            </a:r>
          </a:p>
          <a:p>
            <a:pPr indent="-228600">
              <a:lnSpc>
                <a:spcPct val="113000"/>
              </a:lnSpc>
              <a:spcBef>
                <a:spcPts val="1200"/>
              </a:spcBef>
              <a:tabLst>
                <a:tab pos="228600" algn="l"/>
                <a:tab pos="457200" algn="l"/>
              </a:tabLst>
            </a:pPr>
            <a:r>
              <a:rPr lang="en-US" sz="1100" b="1" dirty="0">
                <a:solidFill>
                  <a:srgbClr val="0074AA"/>
                </a:solidFill>
                <a:latin typeface="Arial" panose="020B0604020202020204" pitchFamily="34" charset="0"/>
                <a:cs typeface="Cordia New"/>
              </a:rPr>
              <a:t>How long will each course take?</a:t>
            </a:r>
          </a:p>
          <a:p>
            <a:pPr>
              <a:lnSpc>
                <a:spcPct val="113000"/>
              </a:lnSpc>
              <a:spcBef>
                <a:spcPts val="600"/>
              </a:spcBef>
            </a:pPr>
            <a:r>
              <a:rPr lang="en-US" sz="1100" dirty="0">
                <a:solidFill>
                  <a:srgbClr val="002D64"/>
                </a:solidFill>
                <a:latin typeface="Arial" panose="020B0604020202020204" pitchFamily="34" charset="0"/>
                <a:cs typeface="Cordia New" panose="020B0304020202020204" pitchFamily="34" charset="-34"/>
              </a:rPr>
              <a:t>Coursera courses have been designed to allow you to work at your own pace with bite-sized sessions and a self-paced learning model. The time varies by each course and when you click into a course it has a very detailed description to help you better choose the course that fits you. Coursera keeps lectures and lessons short - with only a few minutes each - so learners can make meaningful progress in just a few minutes a day.</a:t>
            </a:r>
          </a:p>
          <a:p>
            <a:pPr>
              <a:lnSpc>
                <a:spcPct val="113000"/>
              </a:lnSpc>
              <a:spcBef>
                <a:spcPts val="600"/>
              </a:spcBef>
            </a:pPr>
            <a:r>
              <a:rPr lang="en-US" sz="1100" dirty="0">
                <a:solidFill>
                  <a:srgbClr val="002D64"/>
                </a:solidFill>
                <a:latin typeface="Arial" panose="020B0604020202020204" pitchFamily="34" charset="0"/>
                <a:cs typeface="Cordia New" panose="020B0304020202020204" pitchFamily="34" charset="-34"/>
              </a:rPr>
              <a:t>Generally courses can take between 1-6 weeks to complete. The average length of a course is 20 hours and is designed to fit around your schedule. </a:t>
            </a:r>
          </a:p>
          <a:p>
            <a:pPr indent="-228600">
              <a:lnSpc>
                <a:spcPct val="113000"/>
              </a:lnSpc>
              <a:spcBef>
                <a:spcPts val="1200"/>
              </a:spcBef>
              <a:tabLst>
                <a:tab pos="228600" algn="l"/>
                <a:tab pos="457200" algn="l"/>
              </a:tabLst>
            </a:pPr>
            <a:r>
              <a:rPr lang="en-US" sz="1100" b="1" dirty="0">
                <a:solidFill>
                  <a:srgbClr val="0074AA"/>
                </a:solidFill>
                <a:latin typeface="Arial" panose="020B0604020202020204" pitchFamily="34" charset="0"/>
                <a:cs typeface="Cordia New"/>
              </a:rPr>
              <a:t>Can I also learn on a mobile device?</a:t>
            </a:r>
          </a:p>
          <a:p>
            <a:pPr>
              <a:lnSpc>
                <a:spcPct val="113000"/>
              </a:lnSpc>
              <a:spcBef>
                <a:spcPts val="600"/>
              </a:spcBef>
              <a:spcAft>
                <a:spcPts val="0"/>
              </a:spcAft>
            </a:pPr>
            <a:r>
              <a:rPr lang="en-US" sz="1100" dirty="0">
                <a:solidFill>
                  <a:srgbClr val="002D64"/>
                </a:solidFill>
                <a:latin typeface="Arial" panose="020B0604020202020204" pitchFamily="34" charset="0"/>
                <a:cs typeface="Cordia New" panose="020B0304020202020204" pitchFamily="34" charset="-34"/>
              </a:rPr>
              <a:t>You can learn at any time on your computer or on the Coursera app (available in Android and iOS app stores). 95% of the courses on Coursera can be taken from beginning to end on your mobile phone, laptop or tablet. </a:t>
            </a:r>
            <a:endParaRPr lang="en-US" sz="1200" dirty="0">
              <a:effectLst/>
              <a:latin typeface="Arial" panose="020B060402020202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901024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1845582-AC88-451A-9863-F6D2A684847D}"/>
              </a:ext>
            </a:extLst>
          </p:cNvPr>
          <p:cNvPicPr>
            <a:picLocks noChangeAspect="1"/>
          </p:cNvPicPr>
          <p:nvPr/>
        </p:nvPicPr>
        <p:blipFill rotWithShape="1">
          <a:blip r:embed="rId3">
            <a:extLst>
              <a:ext uri="{28A0092B-C50C-407E-A947-70E740481C1C}">
                <a14:useLocalDpi xmlns:a14="http://schemas.microsoft.com/office/drawing/2010/main" val="0"/>
              </a:ext>
            </a:extLst>
          </a:blip>
          <a:srcRect l="13012"/>
          <a:stretch/>
        </p:blipFill>
        <p:spPr>
          <a:xfrm>
            <a:off x="192437" y="154771"/>
            <a:ext cx="6477633" cy="2298165"/>
          </a:xfrm>
          <a:prstGeom prst="rect">
            <a:avLst/>
          </a:prstGeom>
        </p:spPr>
      </p:pic>
      <p:sp>
        <p:nvSpPr>
          <p:cNvPr id="6" name="Rechteck 5"/>
          <p:cNvSpPr/>
          <p:nvPr/>
        </p:nvSpPr>
        <p:spPr>
          <a:xfrm>
            <a:off x="187367" y="2268846"/>
            <a:ext cx="6476400" cy="7469514"/>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5000"/>
              </a:lnSpc>
              <a:spcBef>
                <a:spcPts val="600"/>
              </a:spcBef>
              <a:spcAft>
                <a:spcPts val="600"/>
              </a:spcAft>
            </a:pPr>
            <a:endParaRPr lang="de-DE" sz="1200" b="1">
              <a:solidFill>
                <a:schemeClr val="tx1"/>
              </a:solidFill>
              <a:latin typeface="Arial" panose="020B0604020202020204" pitchFamily="34" charset="0"/>
              <a:ea typeface="Arial" panose="020B0604020202020204" pitchFamily="34" charset="0"/>
              <a:cs typeface="Arial" panose="020B0604020202020204" pitchFamily="34" charset="0"/>
            </a:endParaRPr>
          </a:p>
        </p:txBody>
      </p:sp>
      <p:grpSp>
        <p:nvGrpSpPr>
          <p:cNvPr id="4" name="Gruppieren 3"/>
          <p:cNvGrpSpPr/>
          <p:nvPr/>
        </p:nvGrpSpPr>
        <p:grpSpPr>
          <a:xfrm>
            <a:off x="4562994" y="1730530"/>
            <a:ext cx="2185688" cy="527121"/>
            <a:chOff x="-4505024" y="4221648"/>
            <a:chExt cx="4171167" cy="1005958"/>
          </a:xfrm>
        </p:grpSpPr>
        <p:sp>
          <p:nvSpPr>
            <p:cNvPr id="3" name="Rechteck 2"/>
            <p:cNvSpPr/>
            <p:nvPr/>
          </p:nvSpPr>
          <p:spPr>
            <a:xfrm>
              <a:off x="-4505024" y="4221648"/>
              <a:ext cx="4171167" cy="1005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1740" y="4364963"/>
              <a:ext cx="3852672" cy="719328"/>
            </a:xfrm>
            <a:prstGeom prst="rect">
              <a:avLst/>
            </a:prstGeom>
          </p:spPr>
        </p:pic>
      </p:grpSp>
      <p:sp>
        <p:nvSpPr>
          <p:cNvPr id="51" name="Foliennummernplatzhalter 50"/>
          <p:cNvSpPr>
            <a:spLocks noGrp="1"/>
          </p:cNvSpPr>
          <p:nvPr>
            <p:ph type="sldNum" sz="quarter" idx="12"/>
          </p:nvPr>
        </p:nvSpPr>
        <p:spPr>
          <a:xfrm>
            <a:off x="4981047" y="9184588"/>
            <a:ext cx="1543050" cy="527403"/>
          </a:xfrm>
        </p:spPr>
        <p:txBody>
          <a:bodyPr/>
          <a:lstStyle/>
          <a:p>
            <a:r>
              <a:rPr lang="de-DE">
                <a:solidFill>
                  <a:srgbClr val="002D64"/>
                </a:solidFill>
                <a:latin typeface="Arial" panose="020B0604020202020204" pitchFamily="34" charset="0"/>
                <a:cs typeface="Arial" panose="020B0604020202020204" pitchFamily="34" charset="0"/>
              </a:rPr>
              <a:t> </a:t>
            </a:r>
            <a:fld id="{B367C774-BF47-4908-8078-F07A9743E7EB}" type="slidenum">
              <a:rPr lang="de-DE" smtClean="0">
                <a:solidFill>
                  <a:srgbClr val="002D64"/>
                </a:solidFill>
                <a:latin typeface="Arial" panose="020B0604020202020204" pitchFamily="34" charset="0"/>
                <a:cs typeface="Arial" panose="020B0604020202020204" pitchFamily="34" charset="0"/>
              </a:rPr>
              <a:pPr/>
              <a:t>15</a:t>
            </a:fld>
            <a:r>
              <a:rPr lang="de-DE">
                <a:solidFill>
                  <a:srgbClr val="002D64"/>
                </a:solidFill>
                <a:latin typeface="Arial" panose="020B0604020202020204" pitchFamily="34" charset="0"/>
                <a:cs typeface="Arial" panose="020B0604020202020204" pitchFamily="34" charset="0"/>
              </a:rPr>
              <a:t>/29</a:t>
            </a:r>
          </a:p>
        </p:txBody>
      </p:sp>
      <p:sp>
        <p:nvSpPr>
          <p:cNvPr id="9" name="Rechteck 8"/>
          <p:cNvSpPr/>
          <p:nvPr/>
        </p:nvSpPr>
        <p:spPr>
          <a:xfrm>
            <a:off x="181616" y="2248507"/>
            <a:ext cx="6550681" cy="60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a:solidFill>
                  <a:srgbClr val="0074AA"/>
                </a:solidFill>
                <a:latin typeface="Arial" panose="020B0604020202020204" pitchFamily="34" charset="0"/>
                <a:cs typeface="Arial" panose="020B0604020202020204" pitchFamily="34" charset="0"/>
              </a:rPr>
              <a:t>Bertelsmann Cloud Curriculum </a:t>
            </a:r>
          </a:p>
          <a:p>
            <a:r>
              <a:rPr lang="de-DE" sz="1400">
                <a:solidFill>
                  <a:srgbClr val="0074AA"/>
                </a:solidFill>
                <a:latin typeface="Arial" panose="020B0604020202020204" pitchFamily="34" charset="0"/>
                <a:cs typeface="Arial" panose="020B0604020202020204" pitchFamily="34" charset="0"/>
              </a:rPr>
              <a:t>FAQs </a:t>
            </a:r>
            <a:r>
              <a:rPr lang="de-DE" sz="1400" err="1">
                <a:solidFill>
                  <a:srgbClr val="0074AA"/>
                </a:solidFill>
                <a:latin typeface="Arial" panose="020B0604020202020204" pitchFamily="34" charset="0"/>
                <a:cs typeface="Arial" panose="020B0604020202020204" pitchFamily="34" charset="0"/>
              </a:rPr>
              <a:t>for</a:t>
            </a:r>
            <a:r>
              <a:rPr lang="de-DE" sz="1400">
                <a:solidFill>
                  <a:srgbClr val="0074AA"/>
                </a:solidFill>
                <a:latin typeface="Arial" panose="020B0604020202020204" pitchFamily="34" charset="0"/>
                <a:cs typeface="Arial" panose="020B0604020202020204" pitchFamily="34" charset="0"/>
              </a:rPr>
              <a:t> Bertelsmann </a:t>
            </a:r>
            <a:r>
              <a:rPr lang="de-DE" sz="1400" err="1">
                <a:solidFill>
                  <a:srgbClr val="0074AA"/>
                </a:solidFill>
                <a:latin typeface="Arial" panose="020B0604020202020204" pitchFamily="34" charset="0"/>
                <a:cs typeface="Arial" panose="020B0604020202020204" pitchFamily="34" charset="0"/>
              </a:rPr>
              <a:t>Employees</a:t>
            </a:r>
            <a:endParaRPr lang="de-DE" sz="1400">
              <a:solidFill>
                <a:srgbClr val="0074AA"/>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009192FE-5F86-4C91-95D6-CCAC5257F74E}"/>
              </a:ext>
            </a:extLst>
          </p:cNvPr>
          <p:cNvSpPr txBox="1"/>
          <p:nvPr/>
        </p:nvSpPr>
        <p:spPr>
          <a:xfrm>
            <a:off x="200395" y="2866619"/>
            <a:ext cx="6469675" cy="2016001"/>
          </a:xfrm>
          <a:prstGeom prst="rect">
            <a:avLst/>
          </a:prstGeom>
          <a:noFill/>
        </p:spPr>
        <p:txBody>
          <a:bodyPr wrap="square" rtlCol="0">
            <a:spAutoFit/>
          </a:bodyPr>
          <a:lstStyle/>
          <a:p>
            <a:pPr indent="-228600">
              <a:lnSpc>
                <a:spcPct val="113000"/>
              </a:lnSpc>
              <a:spcBef>
                <a:spcPts val="1200"/>
              </a:spcBef>
              <a:spcAft>
                <a:spcPts val="0"/>
              </a:spcAft>
              <a:tabLst>
                <a:tab pos="228600" algn="l"/>
                <a:tab pos="457200" algn="l"/>
              </a:tabLst>
            </a:pPr>
            <a:r>
              <a:rPr lang="en-US" sz="1100" b="1" dirty="0">
                <a:solidFill>
                  <a:srgbClr val="0074AA"/>
                </a:solidFill>
                <a:latin typeface="Arial" panose="020B0604020202020204" pitchFamily="34" charset="0"/>
                <a:cs typeface="Cordia New"/>
              </a:rPr>
              <a:t>What is the program language?</a:t>
            </a:r>
          </a:p>
          <a:p>
            <a:pPr>
              <a:lnSpc>
                <a:spcPct val="113000"/>
              </a:lnSpc>
              <a:spcBef>
                <a:spcPts val="600"/>
              </a:spcBef>
            </a:pPr>
            <a:r>
              <a:rPr lang="en-US" sz="1100" dirty="0">
                <a:solidFill>
                  <a:srgbClr val="002D64"/>
                </a:solidFill>
                <a:latin typeface="Arial" panose="020B0604020202020204" pitchFamily="34" charset="0"/>
                <a:cs typeface="Cordia New" panose="020B0304020202020204" pitchFamily="34" charset="-34"/>
              </a:rPr>
              <a:t>The program language of all courses is English. For 95% of the courses, subtitles are available in a multitude of languages.  </a:t>
            </a:r>
          </a:p>
          <a:p>
            <a:pPr lvl="0" indent="-228600">
              <a:lnSpc>
                <a:spcPct val="113000"/>
              </a:lnSpc>
              <a:spcBef>
                <a:spcPts val="1200"/>
              </a:spcBef>
              <a:tabLst>
                <a:tab pos="228600" algn="l"/>
                <a:tab pos="457200" algn="l"/>
              </a:tabLst>
            </a:pPr>
            <a:r>
              <a:rPr lang="en-US" sz="1100" b="1" dirty="0">
                <a:solidFill>
                  <a:srgbClr val="0074AA"/>
                </a:solidFill>
                <a:latin typeface="Arial" panose="020B0604020202020204" pitchFamily="34" charset="0"/>
                <a:cs typeface="Cordia New"/>
              </a:rPr>
              <a:t>How can I earn a course certificate? </a:t>
            </a:r>
          </a:p>
          <a:p>
            <a:pPr lvl="0">
              <a:lnSpc>
                <a:spcPct val="113000"/>
              </a:lnSpc>
              <a:spcBef>
                <a:spcPts val="600"/>
              </a:spcBef>
            </a:pPr>
            <a:r>
              <a:rPr lang="en-US" sz="1100" dirty="0">
                <a:solidFill>
                  <a:srgbClr val="002D64"/>
                </a:solidFill>
                <a:latin typeface="Arial" panose="020B0604020202020204" pitchFamily="34" charset="0"/>
                <a:cs typeface="Cordia New" panose="020B0304020202020204" pitchFamily="34" charset="-34"/>
              </a:rPr>
              <a:t>To earn a course certificate, you need to pass all the assessments included in the course. If the course includes peer review assignments, you will need to review other assignments, as well as have your own assignments reviewed and passed. </a:t>
            </a:r>
          </a:p>
          <a:p>
            <a:endParaRPr lang="en-US" dirty="0"/>
          </a:p>
        </p:txBody>
      </p:sp>
    </p:spTree>
    <p:extLst>
      <p:ext uri="{BB962C8B-B14F-4D97-AF65-F5344CB8AC3E}">
        <p14:creationId xmlns:p14="http://schemas.microsoft.com/office/powerpoint/2010/main" val="702290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1845582-AC88-451A-9863-F6D2A684847D}"/>
              </a:ext>
            </a:extLst>
          </p:cNvPr>
          <p:cNvPicPr>
            <a:picLocks noChangeAspect="1"/>
          </p:cNvPicPr>
          <p:nvPr/>
        </p:nvPicPr>
        <p:blipFill rotWithShape="1">
          <a:blip r:embed="rId3">
            <a:extLst>
              <a:ext uri="{28A0092B-C50C-407E-A947-70E740481C1C}">
                <a14:useLocalDpi xmlns:a14="http://schemas.microsoft.com/office/drawing/2010/main" val="0"/>
              </a:ext>
            </a:extLst>
          </a:blip>
          <a:srcRect l="13012"/>
          <a:stretch/>
        </p:blipFill>
        <p:spPr>
          <a:xfrm>
            <a:off x="192437" y="154771"/>
            <a:ext cx="6477633" cy="2298165"/>
          </a:xfrm>
          <a:prstGeom prst="rect">
            <a:avLst/>
          </a:prstGeom>
        </p:spPr>
      </p:pic>
      <p:sp>
        <p:nvSpPr>
          <p:cNvPr id="6" name="Rechteck 5"/>
          <p:cNvSpPr/>
          <p:nvPr/>
        </p:nvSpPr>
        <p:spPr>
          <a:xfrm>
            <a:off x="187367" y="2268846"/>
            <a:ext cx="6476400" cy="7469514"/>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5000"/>
              </a:lnSpc>
              <a:spcBef>
                <a:spcPts val="600"/>
              </a:spcBef>
              <a:spcAft>
                <a:spcPts val="600"/>
              </a:spcAft>
            </a:pPr>
            <a:endParaRPr lang="de-DE" sz="1200" b="1">
              <a:solidFill>
                <a:schemeClr val="tx1"/>
              </a:solidFill>
              <a:latin typeface="Arial" panose="020B0604020202020204" pitchFamily="34" charset="0"/>
              <a:ea typeface="Arial" panose="020B0604020202020204" pitchFamily="34" charset="0"/>
              <a:cs typeface="Arial" panose="020B0604020202020204" pitchFamily="34" charset="0"/>
            </a:endParaRPr>
          </a:p>
        </p:txBody>
      </p:sp>
      <p:grpSp>
        <p:nvGrpSpPr>
          <p:cNvPr id="4" name="Gruppieren 3"/>
          <p:cNvGrpSpPr/>
          <p:nvPr/>
        </p:nvGrpSpPr>
        <p:grpSpPr>
          <a:xfrm>
            <a:off x="4562994" y="1730530"/>
            <a:ext cx="2185688" cy="527121"/>
            <a:chOff x="-4505024" y="4221648"/>
            <a:chExt cx="4171167" cy="1005958"/>
          </a:xfrm>
        </p:grpSpPr>
        <p:sp>
          <p:nvSpPr>
            <p:cNvPr id="3" name="Rechteck 2"/>
            <p:cNvSpPr/>
            <p:nvPr/>
          </p:nvSpPr>
          <p:spPr>
            <a:xfrm>
              <a:off x="-4505024" y="4221648"/>
              <a:ext cx="4171167" cy="1005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1740" y="4364963"/>
              <a:ext cx="3852672" cy="719328"/>
            </a:xfrm>
            <a:prstGeom prst="rect">
              <a:avLst/>
            </a:prstGeom>
          </p:spPr>
        </p:pic>
      </p:grpSp>
      <p:sp>
        <p:nvSpPr>
          <p:cNvPr id="51" name="Foliennummernplatzhalter 50"/>
          <p:cNvSpPr>
            <a:spLocks noGrp="1"/>
          </p:cNvSpPr>
          <p:nvPr>
            <p:ph type="sldNum" sz="quarter" idx="12"/>
          </p:nvPr>
        </p:nvSpPr>
        <p:spPr>
          <a:xfrm>
            <a:off x="4981047" y="9184588"/>
            <a:ext cx="1543050" cy="527403"/>
          </a:xfrm>
        </p:spPr>
        <p:txBody>
          <a:bodyPr/>
          <a:lstStyle/>
          <a:p>
            <a:r>
              <a:rPr lang="de-DE">
                <a:solidFill>
                  <a:srgbClr val="002D64"/>
                </a:solidFill>
                <a:latin typeface="Arial" panose="020B0604020202020204" pitchFamily="34" charset="0"/>
                <a:cs typeface="Arial" panose="020B0604020202020204" pitchFamily="34" charset="0"/>
              </a:rPr>
              <a:t> </a:t>
            </a:r>
            <a:fld id="{B367C774-BF47-4908-8078-F07A9743E7EB}" type="slidenum">
              <a:rPr lang="de-DE" smtClean="0">
                <a:solidFill>
                  <a:srgbClr val="002D64"/>
                </a:solidFill>
                <a:latin typeface="Arial" panose="020B0604020202020204" pitchFamily="34" charset="0"/>
                <a:cs typeface="Arial" panose="020B0604020202020204" pitchFamily="34" charset="0"/>
              </a:rPr>
              <a:pPr/>
              <a:t>16</a:t>
            </a:fld>
            <a:r>
              <a:rPr lang="de-DE">
                <a:solidFill>
                  <a:srgbClr val="002D64"/>
                </a:solidFill>
                <a:latin typeface="Arial" panose="020B0604020202020204" pitchFamily="34" charset="0"/>
                <a:cs typeface="Arial" panose="020B0604020202020204" pitchFamily="34" charset="0"/>
              </a:rPr>
              <a:t>/29</a:t>
            </a:r>
          </a:p>
        </p:txBody>
      </p:sp>
      <p:sp>
        <p:nvSpPr>
          <p:cNvPr id="5" name="Textfeld 4"/>
          <p:cNvSpPr txBox="1"/>
          <p:nvPr/>
        </p:nvSpPr>
        <p:spPr>
          <a:xfrm>
            <a:off x="188913" y="2858863"/>
            <a:ext cx="6469675" cy="5552739"/>
          </a:xfrm>
          <a:prstGeom prst="rect">
            <a:avLst/>
          </a:prstGeom>
          <a:noFill/>
        </p:spPr>
        <p:txBody>
          <a:bodyPr wrap="square" rtlCol="0">
            <a:spAutoFit/>
          </a:bodyPr>
          <a:lstStyle/>
          <a:p>
            <a:pPr indent="-228600">
              <a:lnSpc>
                <a:spcPct val="115000"/>
              </a:lnSpc>
              <a:spcBef>
                <a:spcPts val="1200"/>
              </a:spcBef>
              <a:tabLst>
                <a:tab pos="228600" algn="l"/>
                <a:tab pos="457200" algn="l"/>
              </a:tabLst>
            </a:pPr>
            <a:r>
              <a:rPr lang="en-US" sz="1200" b="1" dirty="0">
                <a:solidFill>
                  <a:srgbClr val="00628E"/>
                </a:solidFill>
                <a:latin typeface="Arial" panose="020B0604020202020204" pitchFamily="34" charset="0"/>
                <a:cs typeface="Cordia New" panose="020B0304020202020204" pitchFamily="34" charset="-34"/>
              </a:rPr>
              <a:t>Learning with Udacity</a:t>
            </a:r>
          </a:p>
          <a:p>
            <a:pPr indent="-228600">
              <a:lnSpc>
                <a:spcPct val="113000"/>
              </a:lnSpc>
              <a:spcBef>
                <a:spcPts val="1200"/>
              </a:spcBef>
              <a:spcAft>
                <a:spcPts val="0"/>
              </a:spcAft>
              <a:tabLst>
                <a:tab pos="228600" algn="l"/>
                <a:tab pos="457200" algn="l"/>
              </a:tabLst>
            </a:pPr>
            <a:r>
              <a:rPr lang="en-US" sz="1100" b="1" dirty="0">
                <a:solidFill>
                  <a:srgbClr val="0074AA"/>
                </a:solidFill>
                <a:latin typeface="Arial" panose="020B0604020202020204" pitchFamily="34" charset="0"/>
                <a:cs typeface="Cordia New"/>
              </a:rPr>
              <a:t>What is Udacity?</a:t>
            </a:r>
          </a:p>
          <a:p>
            <a:pPr>
              <a:lnSpc>
                <a:spcPct val="113000"/>
              </a:lnSpc>
              <a:spcBef>
                <a:spcPts val="600"/>
              </a:spcBef>
              <a:spcAft>
                <a:spcPts val="0"/>
              </a:spcAft>
            </a:pPr>
            <a:r>
              <a:rPr lang="en-US" sz="1100" dirty="0">
                <a:solidFill>
                  <a:srgbClr val="002D64"/>
                </a:solidFill>
                <a:latin typeface="Arial" panose="020B0604020202020204" pitchFamily="34" charset="0"/>
                <a:cs typeface="Cordia New" panose="020B0304020202020204" pitchFamily="34" charset="-34"/>
              </a:rPr>
              <a:t>Udacity is a private online education provider. The Udacity online education platform provides practical tech-focused online courses in collaboration with leading tech companies. Udacity’s Nanodegree programs are co-created with industry leaders and are designed for lifelong learners. Udacity Nanodegree programs focus on jobs related to Software Development, Data Science, Cloud Computing, Artificial Intelligence and more.</a:t>
            </a:r>
          </a:p>
          <a:p>
            <a:pPr indent="-228600">
              <a:lnSpc>
                <a:spcPct val="113000"/>
              </a:lnSpc>
              <a:spcBef>
                <a:spcPts val="1200"/>
              </a:spcBef>
              <a:tabLst>
                <a:tab pos="228600" algn="l"/>
                <a:tab pos="457200" algn="l"/>
              </a:tabLst>
            </a:pPr>
            <a:r>
              <a:rPr lang="en-US" sz="1100" b="1" dirty="0">
                <a:solidFill>
                  <a:srgbClr val="0074AA"/>
                </a:solidFill>
                <a:latin typeface="Arial" panose="020B0604020202020204" pitchFamily="34" charset="0"/>
                <a:cs typeface="Cordia New"/>
              </a:rPr>
              <a:t>Why learn with Udacity?</a:t>
            </a:r>
          </a:p>
          <a:p>
            <a:pPr marL="342900" lvl="0" indent="-342900">
              <a:lnSpc>
                <a:spcPct val="115000"/>
              </a:lnSpc>
              <a:spcBef>
                <a:spcPts val="300"/>
              </a:spcBef>
              <a:spcAft>
                <a:spcPts val="0"/>
              </a:spcAft>
              <a:buFont typeface="Arial" panose="020B0604020202020204" pitchFamily="34" charset="0"/>
              <a:buChar char="•"/>
            </a:pPr>
            <a:r>
              <a:rPr lang="en-US" sz="1100" dirty="0">
                <a:solidFill>
                  <a:srgbClr val="002D64"/>
                </a:solidFill>
                <a:latin typeface="Arial" panose="020B0604020202020204" pitchFamily="34" charset="0"/>
                <a:cs typeface="Cordia New" panose="020B0304020202020204" pitchFamily="34" charset="-34"/>
              </a:rPr>
              <a:t>Job-related projects by industry experts</a:t>
            </a:r>
          </a:p>
          <a:p>
            <a:pPr marL="342900" lvl="0" indent="-342900">
              <a:lnSpc>
                <a:spcPct val="115000"/>
              </a:lnSpc>
              <a:spcBef>
                <a:spcPts val="300"/>
              </a:spcBef>
              <a:spcAft>
                <a:spcPts val="0"/>
              </a:spcAft>
              <a:buFont typeface="Arial" panose="020B0604020202020204" pitchFamily="34" charset="0"/>
              <a:buChar char="•"/>
            </a:pPr>
            <a:r>
              <a:rPr lang="en-US" sz="1100" dirty="0">
                <a:solidFill>
                  <a:srgbClr val="002D64"/>
                </a:solidFill>
                <a:latin typeface="Arial" panose="020B0604020202020204" pitchFamily="34" charset="0"/>
                <a:cs typeface="Cordia New" panose="020B0304020202020204" pitchFamily="34" charset="-34"/>
              </a:rPr>
              <a:t>Focus on business-relevant skills</a:t>
            </a:r>
          </a:p>
          <a:p>
            <a:pPr marL="342900" lvl="0" indent="-342900">
              <a:lnSpc>
                <a:spcPct val="115000"/>
              </a:lnSpc>
              <a:spcBef>
                <a:spcPts val="300"/>
              </a:spcBef>
              <a:buFont typeface="Arial" panose="020B0604020202020204" pitchFamily="34" charset="0"/>
              <a:buChar char="•"/>
            </a:pPr>
            <a:r>
              <a:rPr lang="en-US" sz="1100" dirty="0">
                <a:solidFill>
                  <a:srgbClr val="002D64"/>
                </a:solidFill>
                <a:latin typeface="Arial" panose="020B0604020202020204" pitchFamily="34" charset="0"/>
                <a:cs typeface="Cordia New" panose="020B0304020202020204" pitchFamily="34" charset="-34"/>
              </a:rPr>
              <a:t>Get useful help from mentors</a:t>
            </a:r>
          </a:p>
          <a:p>
            <a:pPr marL="342900" indent="-342900">
              <a:lnSpc>
                <a:spcPct val="115000"/>
              </a:lnSpc>
              <a:spcBef>
                <a:spcPts val="300"/>
              </a:spcBef>
              <a:buFont typeface="Arial" panose="020B0604020202020204" pitchFamily="34" charset="0"/>
              <a:buChar char="•"/>
            </a:pPr>
            <a:r>
              <a:rPr lang="en-US" sz="1100" dirty="0">
                <a:solidFill>
                  <a:srgbClr val="002D64"/>
                </a:solidFill>
                <a:latin typeface="Arial" panose="020B0604020202020204" pitchFamily="34" charset="0"/>
                <a:cs typeface="Cordia New" panose="020B0304020202020204" pitchFamily="34" charset="-34"/>
              </a:rPr>
              <a:t>Benefit from the exchange with the community</a:t>
            </a:r>
          </a:p>
          <a:p>
            <a:pPr marL="342900" lvl="0" indent="-342900">
              <a:lnSpc>
                <a:spcPct val="115000"/>
              </a:lnSpc>
              <a:spcBef>
                <a:spcPts val="300"/>
              </a:spcBef>
              <a:buFont typeface="Arial" panose="020B0604020202020204" pitchFamily="34" charset="0"/>
              <a:buChar char="•"/>
            </a:pPr>
            <a:r>
              <a:rPr lang="en-US" sz="1100" dirty="0">
                <a:solidFill>
                  <a:srgbClr val="002D64"/>
                </a:solidFill>
                <a:latin typeface="Arial" panose="020B0604020202020204" pitchFamily="34" charset="0"/>
                <a:cs typeface="Cordia New" panose="020B0304020202020204" pitchFamily="34" charset="-34"/>
              </a:rPr>
              <a:t>Nanodegrees are well received in the international tech domain</a:t>
            </a:r>
          </a:p>
          <a:p>
            <a:pPr indent="-228600">
              <a:lnSpc>
                <a:spcPct val="113000"/>
              </a:lnSpc>
              <a:spcBef>
                <a:spcPts val="1200"/>
              </a:spcBef>
              <a:spcAft>
                <a:spcPts val="0"/>
              </a:spcAft>
              <a:tabLst>
                <a:tab pos="228600" algn="l"/>
                <a:tab pos="457200" algn="l"/>
              </a:tabLst>
            </a:pPr>
            <a:r>
              <a:rPr lang="en-US" sz="1100" b="1" dirty="0">
                <a:solidFill>
                  <a:srgbClr val="0074AA"/>
                </a:solidFill>
                <a:latin typeface="Arial" panose="020B0604020202020204" pitchFamily="34" charset="0"/>
                <a:cs typeface="Cordia New"/>
              </a:rPr>
              <a:t>Can I complete the course at my own pace?</a:t>
            </a:r>
          </a:p>
          <a:p>
            <a:pPr>
              <a:lnSpc>
                <a:spcPct val="113000"/>
              </a:lnSpc>
              <a:spcBef>
                <a:spcPts val="600"/>
              </a:spcBef>
            </a:pPr>
            <a:r>
              <a:rPr lang="en-US" sz="1100" dirty="0">
                <a:solidFill>
                  <a:srgbClr val="002D64"/>
                </a:solidFill>
                <a:latin typeface="Arial" panose="020B0604020202020204" pitchFamily="34" charset="0"/>
                <a:cs typeface="Cordia New" panose="020B0304020202020204" pitchFamily="34" charset="-34"/>
              </a:rPr>
              <a:t>There are two start-dates per year. Participants begin and end the course together. In between, the participants’ time is at their own disposal and they can work independently and at their own pace.  </a:t>
            </a:r>
          </a:p>
          <a:p>
            <a:pPr indent="-228600">
              <a:lnSpc>
                <a:spcPct val="113000"/>
              </a:lnSpc>
              <a:spcBef>
                <a:spcPts val="1200"/>
              </a:spcBef>
              <a:tabLst>
                <a:tab pos="228600" algn="l"/>
                <a:tab pos="457200" algn="l"/>
              </a:tabLst>
            </a:pPr>
            <a:r>
              <a:rPr lang="en-US" sz="1100" b="1" dirty="0">
                <a:solidFill>
                  <a:srgbClr val="0074AA"/>
                </a:solidFill>
                <a:latin typeface="Arial" panose="020B0604020202020204" pitchFamily="34" charset="0"/>
                <a:cs typeface="Cordia New"/>
              </a:rPr>
              <a:t>What is an Udacity course like?</a:t>
            </a:r>
          </a:p>
          <a:p>
            <a:pPr>
              <a:lnSpc>
                <a:spcPct val="113000"/>
              </a:lnSpc>
              <a:spcBef>
                <a:spcPts val="600"/>
              </a:spcBef>
              <a:spcAft>
                <a:spcPts val="0"/>
              </a:spcAft>
            </a:pPr>
            <a:r>
              <a:rPr lang="en-US" sz="1100" dirty="0">
                <a:solidFill>
                  <a:srgbClr val="002D64"/>
                </a:solidFill>
                <a:latin typeface="Arial" panose="020B0604020202020204" pitchFamily="34" charset="0"/>
                <a:cs typeface="Cordia New" panose="020B0304020202020204" pitchFamily="34" charset="-34"/>
              </a:rPr>
              <a:t>Udacity courses are highly interactive with activities, such as quizzes and exercises, interspersed between short videos and interviews with instructors and industry experts. After a lesson there will usually be a problem set with exercises for you to reaffirm that you have learned the material. Just as with the quizzes and videos, you can take them as many times as you like. One of the highlights around learning with Udacity is the capstone project included at the end of a program which you can later add to your portfolio. </a:t>
            </a:r>
          </a:p>
        </p:txBody>
      </p:sp>
      <p:sp>
        <p:nvSpPr>
          <p:cNvPr id="9" name="Rechteck 8"/>
          <p:cNvSpPr/>
          <p:nvPr/>
        </p:nvSpPr>
        <p:spPr>
          <a:xfrm>
            <a:off x="181616" y="2248507"/>
            <a:ext cx="6550681" cy="60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a:solidFill>
                  <a:srgbClr val="0074AA"/>
                </a:solidFill>
                <a:latin typeface="Arial" panose="020B0604020202020204" pitchFamily="34" charset="0"/>
                <a:cs typeface="Arial" panose="020B0604020202020204" pitchFamily="34" charset="0"/>
              </a:rPr>
              <a:t>Bertelsmann Cloud Curriculum </a:t>
            </a:r>
          </a:p>
          <a:p>
            <a:r>
              <a:rPr lang="de-DE" sz="1400">
                <a:solidFill>
                  <a:srgbClr val="0074AA"/>
                </a:solidFill>
                <a:latin typeface="Arial" panose="020B0604020202020204" pitchFamily="34" charset="0"/>
                <a:cs typeface="Arial" panose="020B0604020202020204" pitchFamily="34" charset="0"/>
              </a:rPr>
              <a:t>FAQs </a:t>
            </a:r>
            <a:r>
              <a:rPr lang="de-DE" sz="1400" err="1">
                <a:solidFill>
                  <a:srgbClr val="0074AA"/>
                </a:solidFill>
                <a:latin typeface="Arial" panose="020B0604020202020204" pitchFamily="34" charset="0"/>
                <a:cs typeface="Arial" panose="020B0604020202020204" pitchFamily="34" charset="0"/>
              </a:rPr>
              <a:t>for</a:t>
            </a:r>
            <a:r>
              <a:rPr lang="de-DE" sz="1400">
                <a:solidFill>
                  <a:srgbClr val="0074AA"/>
                </a:solidFill>
                <a:latin typeface="Arial" panose="020B0604020202020204" pitchFamily="34" charset="0"/>
                <a:cs typeface="Arial" panose="020B0604020202020204" pitchFamily="34" charset="0"/>
              </a:rPr>
              <a:t> Bertelsmann </a:t>
            </a:r>
            <a:r>
              <a:rPr lang="de-DE" sz="1400" err="1">
                <a:solidFill>
                  <a:srgbClr val="0074AA"/>
                </a:solidFill>
                <a:latin typeface="Arial" panose="020B0604020202020204" pitchFamily="34" charset="0"/>
                <a:cs typeface="Arial" panose="020B0604020202020204" pitchFamily="34" charset="0"/>
              </a:rPr>
              <a:t>Employees</a:t>
            </a:r>
            <a:endParaRPr lang="de-DE" sz="1400">
              <a:solidFill>
                <a:srgbClr val="0074A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3853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1845582-AC88-451A-9863-F6D2A684847D}"/>
              </a:ext>
            </a:extLst>
          </p:cNvPr>
          <p:cNvPicPr>
            <a:picLocks noChangeAspect="1"/>
          </p:cNvPicPr>
          <p:nvPr/>
        </p:nvPicPr>
        <p:blipFill rotWithShape="1">
          <a:blip r:embed="rId3">
            <a:extLst>
              <a:ext uri="{28A0092B-C50C-407E-A947-70E740481C1C}">
                <a14:useLocalDpi xmlns:a14="http://schemas.microsoft.com/office/drawing/2010/main" val="0"/>
              </a:ext>
            </a:extLst>
          </a:blip>
          <a:srcRect l="13012"/>
          <a:stretch/>
        </p:blipFill>
        <p:spPr>
          <a:xfrm>
            <a:off x="192437" y="154771"/>
            <a:ext cx="6477633" cy="2298165"/>
          </a:xfrm>
          <a:prstGeom prst="rect">
            <a:avLst/>
          </a:prstGeom>
        </p:spPr>
      </p:pic>
      <p:sp>
        <p:nvSpPr>
          <p:cNvPr id="6" name="Rechteck 5"/>
          <p:cNvSpPr/>
          <p:nvPr/>
        </p:nvSpPr>
        <p:spPr>
          <a:xfrm>
            <a:off x="187367" y="2268846"/>
            <a:ext cx="6476400" cy="7469514"/>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5000"/>
              </a:lnSpc>
              <a:spcBef>
                <a:spcPts val="600"/>
              </a:spcBef>
              <a:spcAft>
                <a:spcPts val="600"/>
              </a:spcAft>
            </a:pPr>
            <a:endParaRPr lang="de-DE" sz="1200" b="1">
              <a:solidFill>
                <a:schemeClr val="tx1"/>
              </a:solidFill>
              <a:latin typeface="Arial" panose="020B0604020202020204" pitchFamily="34" charset="0"/>
              <a:ea typeface="Arial" panose="020B0604020202020204" pitchFamily="34" charset="0"/>
              <a:cs typeface="Arial" panose="020B0604020202020204" pitchFamily="34" charset="0"/>
            </a:endParaRPr>
          </a:p>
        </p:txBody>
      </p:sp>
      <p:grpSp>
        <p:nvGrpSpPr>
          <p:cNvPr id="4" name="Gruppieren 3"/>
          <p:cNvGrpSpPr/>
          <p:nvPr/>
        </p:nvGrpSpPr>
        <p:grpSpPr>
          <a:xfrm>
            <a:off x="4562994" y="1730530"/>
            <a:ext cx="2185688" cy="527121"/>
            <a:chOff x="-4505024" y="4221648"/>
            <a:chExt cx="4171167" cy="1005958"/>
          </a:xfrm>
        </p:grpSpPr>
        <p:sp>
          <p:nvSpPr>
            <p:cNvPr id="3" name="Rechteck 2"/>
            <p:cNvSpPr/>
            <p:nvPr/>
          </p:nvSpPr>
          <p:spPr>
            <a:xfrm>
              <a:off x="-4505024" y="4221648"/>
              <a:ext cx="4171167" cy="1005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1740" y="4364963"/>
              <a:ext cx="3852672" cy="719328"/>
            </a:xfrm>
            <a:prstGeom prst="rect">
              <a:avLst/>
            </a:prstGeom>
          </p:spPr>
        </p:pic>
      </p:grpSp>
      <p:sp>
        <p:nvSpPr>
          <p:cNvPr id="51" name="Foliennummernplatzhalter 50"/>
          <p:cNvSpPr>
            <a:spLocks noGrp="1"/>
          </p:cNvSpPr>
          <p:nvPr>
            <p:ph type="sldNum" sz="quarter" idx="12"/>
          </p:nvPr>
        </p:nvSpPr>
        <p:spPr>
          <a:xfrm>
            <a:off x="4981047" y="9184588"/>
            <a:ext cx="1543050" cy="527403"/>
          </a:xfrm>
        </p:spPr>
        <p:txBody>
          <a:bodyPr/>
          <a:lstStyle/>
          <a:p>
            <a:r>
              <a:rPr lang="de-DE">
                <a:solidFill>
                  <a:srgbClr val="002D64"/>
                </a:solidFill>
                <a:latin typeface="Arial" panose="020B0604020202020204" pitchFamily="34" charset="0"/>
                <a:cs typeface="Arial" panose="020B0604020202020204" pitchFamily="34" charset="0"/>
              </a:rPr>
              <a:t> </a:t>
            </a:r>
            <a:fld id="{B367C774-BF47-4908-8078-F07A9743E7EB}" type="slidenum">
              <a:rPr lang="de-DE" smtClean="0">
                <a:solidFill>
                  <a:srgbClr val="002D64"/>
                </a:solidFill>
                <a:latin typeface="Arial" panose="020B0604020202020204" pitchFamily="34" charset="0"/>
                <a:cs typeface="Arial" panose="020B0604020202020204" pitchFamily="34" charset="0"/>
              </a:rPr>
              <a:pPr/>
              <a:t>17</a:t>
            </a:fld>
            <a:r>
              <a:rPr lang="de-DE">
                <a:solidFill>
                  <a:srgbClr val="002D64"/>
                </a:solidFill>
                <a:latin typeface="Arial" panose="020B0604020202020204" pitchFamily="34" charset="0"/>
                <a:cs typeface="Arial" panose="020B0604020202020204" pitchFamily="34" charset="0"/>
              </a:rPr>
              <a:t>/29</a:t>
            </a:r>
          </a:p>
        </p:txBody>
      </p:sp>
      <p:sp>
        <p:nvSpPr>
          <p:cNvPr id="5" name="Textfeld 4"/>
          <p:cNvSpPr txBox="1"/>
          <p:nvPr/>
        </p:nvSpPr>
        <p:spPr>
          <a:xfrm>
            <a:off x="199843" y="2863994"/>
            <a:ext cx="6469675" cy="6539162"/>
          </a:xfrm>
          <a:prstGeom prst="rect">
            <a:avLst/>
          </a:prstGeom>
          <a:noFill/>
        </p:spPr>
        <p:txBody>
          <a:bodyPr wrap="square" rtlCol="0">
            <a:spAutoFit/>
          </a:bodyPr>
          <a:lstStyle/>
          <a:p>
            <a:pPr indent="-228600">
              <a:lnSpc>
                <a:spcPct val="113000"/>
              </a:lnSpc>
              <a:spcBef>
                <a:spcPts val="1200"/>
              </a:spcBef>
              <a:spcAft>
                <a:spcPts val="0"/>
              </a:spcAft>
              <a:tabLst>
                <a:tab pos="228600" algn="l"/>
                <a:tab pos="457200" algn="l"/>
              </a:tabLst>
            </a:pPr>
            <a:r>
              <a:rPr lang="en-US" sz="1100" b="1">
                <a:solidFill>
                  <a:srgbClr val="0074AA"/>
                </a:solidFill>
                <a:latin typeface="Arial" panose="020B0604020202020204" pitchFamily="34" charset="0"/>
                <a:cs typeface="Cordia New"/>
              </a:rPr>
              <a:t>Can I also learn on a mobile device?</a:t>
            </a:r>
          </a:p>
          <a:p>
            <a:pPr>
              <a:lnSpc>
                <a:spcPct val="113000"/>
              </a:lnSpc>
              <a:spcBef>
                <a:spcPts val="600"/>
              </a:spcBef>
            </a:pPr>
            <a:r>
              <a:rPr lang="en-US" sz="1100">
                <a:solidFill>
                  <a:srgbClr val="002D64"/>
                </a:solidFill>
                <a:latin typeface="Arial" panose="020B0604020202020204" pitchFamily="34" charset="0"/>
                <a:cs typeface="Cordia New" panose="020B0304020202020204" pitchFamily="34" charset="-34"/>
              </a:rPr>
              <a:t>You can learn at any time on your computer. The Nanodegree learning content is extensive and requires a desktop computer. However, individual videos can be downloaded and watched on a mobile device.  </a:t>
            </a:r>
          </a:p>
          <a:p>
            <a:pPr indent="-228600">
              <a:lnSpc>
                <a:spcPct val="113000"/>
              </a:lnSpc>
              <a:spcBef>
                <a:spcPts val="1200"/>
              </a:spcBef>
              <a:tabLst>
                <a:tab pos="228600" algn="l"/>
                <a:tab pos="457200" algn="l"/>
              </a:tabLst>
            </a:pPr>
            <a:r>
              <a:rPr lang="en-US" sz="1100" b="1">
                <a:solidFill>
                  <a:srgbClr val="0074AA"/>
                </a:solidFill>
                <a:latin typeface="Arial" panose="020B0604020202020204" pitchFamily="34" charset="0"/>
                <a:cs typeface="Cordia New"/>
              </a:rPr>
              <a:t>What is the program language?</a:t>
            </a:r>
          </a:p>
          <a:p>
            <a:pPr>
              <a:lnSpc>
                <a:spcPct val="113000"/>
              </a:lnSpc>
              <a:spcBef>
                <a:spcPts val="600"/>
              </a:spcBef>
              <a:spcAft>
                <a:spcPts val="0"/>
              </a:spcAft>
            </a:pPr>
            <a:r>
              <a:rPr lang="en-US" sz="1100">
                <a:solidFill>
                  <a:srgbClr val="002D64"/>
                </a:solidFill>
                <a:latin typeface="Arial" panose="020B0604020202020204" pitchFamily="34" charset="0"/>
                <a:cs typeface="Cordia New" panose="020B0304020202020204" pitchFamily="34" charset="-34"/>
              </a:rPr>
              <a:t>The program language of all Udacity Nanodegree programs is English. All Udacity course videos have English subtitles. </a:t>
            </a:r>
          </a:p>
          <a:p>
            <a:pPr indent="-228600">
              <a:lnSpc>
                <a:spcPct val="113000"/>
              </a:lnSpc>
              <a:spcBef>
                <a:spcPts val="1200"/>
              </a:spcBef>
              <a:spcAft>
                <a:spcPts val="0"/>
              </a:spcAft>
              <a:tabLst>
                <a:tab pos="228600" algn="l"/>
                <a:tab pos="457200" algn="l"/>
              </a:tabLst>
            </a:pPr>
            <a:r>
              <a:rPr lang="en-US" sz="1100" b="1">
                <a:solidFill>
                  <a:srgbClr val="0074AA"/>
                </a:solidFill>
                <a:latin typeface="Arial" panose="020B0604020202020204" pitchFamily="34" charset="0"/>
                <a:cs typeface="Cordia New"/>
              </a:rPr>
              <a:t>What is a Nanodegree respectively a Nanodegree program?</a:t>
            </a:r>
          </a:p>
          <a:p>
            <a:pPr>
              <a:lnSpc>
                <a:spcPct val="113000"/>
              </a:lnSpc>
              <a:spcBef>
                <a:spcPts val="600"/>
              </a:spcBef>
            </a:pPr>
            <a:r>
              <a:rPr lang="en-US" sz="1100">
                <a:solidFill>
                  <a:srgbClr val="002D64"/>
                </a:solidFill>
                <a:latin typeface="Arial" panose="020B0604020202020204" pitchFamily="34" charset="0"/>
                <a:cs typeface="Cordia New" panose="020B0304020202020204" pitchFamily="34" charset="-34"/>
              </a:rPr>
              <a:t>A Nanodegree program is an innovative online curriculum path. Every program provides a clear end goal, and the ideal path to get the students there. Courses are built with industry leaders, like AWS and Microsoft, and are taught by leading experts on the respective subjects. While progressing through a Nanodegree, students benefit from personalized mentoring for technical support, as well as detailed project reviews and feedback. Graduates earn an industry-recognized certificate.</a:t>
            </a:r>
          </a:p>
          <a:p>
            <a:pPr indent="-228600">
              <a:lnSpc>
                <a:spcPct val="113000"/>
              </a:lnSpc>
              <a:spcBef>
                <a:spcPts val="1200"/>
              </a:spcBef>
              <a:tabLst>
                <a:tab pos="228600" algn="l"/>
                <a:tab pos="457200" algn="l"/>
              </a:tabLst>
            </a:pPr>
            <a:r>
              <a:rPr lang="en-US" sz="1100" b="1">
                <a:solidFill>
                  <a:srgbClr val="0074AA"/>
                </a:solidFill>
                <a:latin typeface="Arial" panose="020B0604020202020204" pitchFamily="34" charset="0"/>
                <a:cs typeface="Cordia New"/>
              </a:rPr>
              <a:t>How long will the Nanodegree program take?</a:t>
            </a:r>
          </a:p>
          <a:p>
            <a:pPr>
              <a:lnSpc>
                <a:spcPct val="113000"/>
              </a:lnSpc>
              <a:spcBef>
                <a:spcPts val="600"/>
              </a:spcBef>
              <a:spcAft>
                <a:spcPts val="0"/>
              </a:spcAft>
            </a:pPr>
            <a:r>
              <a:rPr lang="en-US" sz="1100">
                <a:solidFill>
                  <a:srgbClr val="002D64"/>
                </a:solidFill>
                <a:latin typeface="Arial" panose="020B0604020202020204" pitchFamily="34" charset="0"/>
                <a:cs typeface="Cordia New" panose="020B0304020202020204" pitchFamily="34" charset="-34"/>
              </a:rPr>
              <a:t>The duration and time commitment for completing our Nanodegree programs varies depending on the requirements for the specific program. In order to receive the Nanodegree, the program must be completed within a certain period of time (usually 6 months). The amount of time required varies depending on the complexity of the program and individual previous knowledge. </a:t>
            </a:r>
          </a:p>
          <a:p>
            <a:pPr>
              <a:lnSpc>
                <a:spcPct val="113000"/>
              </a:lnSpc>
              <a:spcBef>
                <a:spcPts val="600"/>
              </a:spcBef>
              <a:spcAft>
                <a:spcPts val="0"/>
              </a:spcAft>
            </a:pPr>
            <a:r>
              <a:rPr lang="en-US" sz="1100">
                <a:solidFill>
                  <a:srgbClr val="002D64"/>
                </a:solidFill>
                <a:latin typeface="Arial" panose="020B0604020202020204" pitchFamily="34" charset="0"/>
                <a:cs typeface="Cordia New" panose="020B0304020202020204" pitchFamily="34" charset="-34"/>
              </a:rPr>
              <a:t>All the Nanodegree programs include:</a:t>
            </a:r>
          </a:p>
          <a:p>
            <a:pPr marL="342900" lvl="0" indent="-342900">
              <a:lnSpc>
                <a:spcPct val="115000"/>
              </a:lnSpc>
              <a:spcBef>
                <a:spcPts val="600"/>
              </a:spcBef>
              <a:spcAft>
                <a:spcPts val="600"/>
              </a:spcAft>
              <a:buFont typeface="Arial" panose="020B0604020202020204" pitchFamily="34" charset="0"/>
              <a:buChar char="•"/>
            </a:pPr>
            <a:r>
              <a:rPr lang="en-US" sz="1100" b="1">
                <a:solidFill>
                  <a:srgbClr val="002D64"/>
                </a:solidFill>
                <a:latin typeface="Arial" panose="020B0604020202020204" pitchFamily="34" charset="0"/>
                <a:cs typeface="Cordia New" panose="020B0304020202020204" pitchFamily="34" charset="-34"/>
              </a:rPr>
              <a:t>Real-world projects form industry experts </a:t>
            </a:r>
            <a:br>
              <a:rPr lang="en-US" sz="1100" b="1">
                <a:solidFill>
                  <a:srgbClr val="002D64"/>
                </a:solidFill>
                <a:latin typeface="Arial" panose="020B0604020202020204" pitchFamily="34" charset="0"/>
                <a:cs typeface="Cordia New" panose="020B0304020202020204" pitchFamily="34" charset="-34"/>
              </a:rPr>
            </a:br>
            <a:r>
              <a:rPr lang="en-US" sz="1100">
                <a:solidFill>
                  <a:srgbClr val="002D64"/>
                </a:solidFill>
                <a:latin typeface="Arial" panose="020B0604020202020204" pitchFamily="34" charset="0"/>
                <a:cs typeface="Cordia New" panose="020B0304020202020204" pitchFamily="34" charset="-34"/>
              </a:rPr>
              <a:t>With real-world projects and immersive content built in partnership with top-tier companies, you will master the tech skills which companies want.</a:t>
            </a:r>
          </a:p>
          <a:p>
            <a:pPr marL="342900" lvl="0" indent="-342900">
              <a:lnSpc>
                <a:spcPct val="115000"/>
              </a:lnSpc>
              <a:spcAft>
                <a:spcPts val="600"/>
              </a:spcAft>
              <a:buFont typeface="Arial" panose="020B0604020202020204" pitchFamily="34" charset="0"/>
              <a:buChar char="•"/>
            </a:pPr>
            <a:r>
              <a:rPr lang="en-US" sz="1100" b="1">
                <a:solidFill>
                  <a:srgbClr val="002D64"/>
                </a:solidFill>
                <a:latin typeface="Arial" panose="020B0604020202020204" pitchFamily="34" charset="0"/>
                <a:cs typeface="Cordia New" panose="020B0304020202020204" pitchFamily="34" charset="-34"/>
              </a:rPr>
              <a:t>1-on-1 technical mentor</a:t>
            </a:r>
            <a:br>
              <a:rPr lang="en-US" sz="1100">
                <a:solidFill>
                  <a:srgbClr val="002D64"/>
                </a:solidFill>
                <a:latin typeface="Arial" panose="020B0604020202020204" pitchFamily="34" charset="0"/>
                <a:cs typeface="Cordia New" panose="020B0304020202020204" pitchFamily="34" charset="-34"/>
              </a:rPr>
            </a:br>
            <a:r>
              <a:rPr lang="en-US" sz="1100">
                <a:solidFill>
                  <a:srgbClr val="002D64"/>
                </a:solidFill>
                <a:latin typeface="Arial" panose="020B0604020202020204" pitchFamily="34" charset="0"/>
                <a:cs typeface="Cordia New" panose="020B0304020202020204" pitchFamily="34" charset="-34"/>
              </a:rPr>
              <a:t>You will be allocated a knowledgeable mentor who guides your learning and is focused on answering your questions, motivating you, and keeping you on track.</a:t>
            </a:r>
          </a:p>
          <a:p>
            <a:pPr marL="342900" lvl="0" indent="-342900">
              <a:lnSpc>
                <a:spcPct val="115000"/>
              </a:lnSpc>
              <a:spcAft>
                <a:spcPts val="1000"/>
              </a:spcAft>
              <a:buFont typeface="Arial" panose="020B0604020202020204" pitchFamily="34" charset="0"/>
              <a:buChar char="•"/>
            </a:pPr>
            <a:r>
              <a:rPr lang="en-US" sz="1100" b="1">
                <a:solidFill>
                  <a:srgbClr val="002D64"/>
                </a:solidFill>
                <a:latin typeface="Arial" panose="020B0604020202020204" pitchFamily="34" charset="0"/>
                <a:cs typeface="Cordia New" panose="020B0304020202020204" pitchFamily="34" charset="-34"/>
              </a:rPr>
              <a:t>Flexible learning program</a:t>
            </a:r>
            <a:br>
              <a:rPr lang="en-US" sz="1100" b="1">
                <a:solidFill>
                  <a:srgbClr val="002D64"/>
                </a:solidFill>
                <a:latin typeface="Arial" panose="020B0604020202020204" pitchFamily="34" charset="0"/>
                <a:cs typeface="Cordia New" panose="020B0304020202020204" pitchFamily="34" charset="-34"/>
              </a:rPr>
            </a:br>
            <a:r>
              <a:rPr lang="en-US" sz="1100">
                <a:solidFill>
                  <a:srgbClr val="002D64"/>
                </a:solidFill>
                <a:latin typeface="Arial" panose="020B0604020202020204" pitchFamily="34" charset="0"/>
                <a:cs typeface="Cordia New" panose="020B0304020202020204" pitchFamily="34" charset="-34"/>
              </a:rPr>
              <a:t>You will get a custom learning plan tailored to fit in with your busy life. Learn at your own pace and reach your personal goals on a schedule that works best for you.</a:t>
            </a:r>
            <a:r>
              <a:rPr lang="de-DE" sz="1100">
                <a:solidFill>
                  <a:srgbClr val="002D64"/>
                </a:solidFill>
                <a:latin typeface="Arial" panose="020B0604020202020204" pitchFamily="34" charset="0"/>
                <a:cs typeface="Cordia New" panose="020B0304020202020204" pitchFamily="34" charset="-34"/>
              </a:rPr>
              <a:t> </a:t>
            </a:r>
            <a:endParaRPr lang="en-US" sz="1100">
              <a:solidFill>
                <a:srgbClr val="002D64"/>
              </a:solidFill>
              <a:latin typeface="Arial" panose="020B0604020202020204" pitchFamily="34" charset="0"/>
              <a:cs typeface="Cordia New" panose="020B0304020202020204" pitchFamily="34" charset="-34"/>
            </a:endParaRPr>
          </a:p>
        </p:txBody>
      </p:sp>
      <p:sp>
        <p:nvSpPr>
          <p:cNvPr id="9" name="Rechteck 8"/>
          <p:cNvSpPr/>
          <p:nvPr/>
        </p:nvSpPr>
        <p:spPr>
          <a:xfrm>
            <a:off x="181616" y="2248507"/>
            <a:ext cx="6550681" cy="60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a:solidFill>
                  <a:srgbClr val="0074AA"/>
                </a:solidFill>
                <a:latin typeface="Arial" panose="020B0604020202020204" pitchFamily="34" charset="0"/>
                <a:cs typeface="Arial" panose="020B0604020202020204" pitchFamily="34" charset="0"/>
              </a:rPr>
              <a:t>Bertelsmann Cloud Curriculum </a:t>
            </a:r>
          </a:p>
          <a:p>
            <a:r>
              <a:rPr lang="de-DE" sz="1400">
                <a:solidFill>
                  <a:srgbClr val="0074AA"/>
                </a:solidFill>
                <a:latin typeface="Arial" panose="020B0604020202020204" pitchFamily="34" charset="0"/>
                <a:cs typeface="Arial" panose="020B0604020202020204" pitchFamily="34" charset="0"/>
              </a:rPr>
              <a:t>FAQs </a:t>
            </a:r>
            <a:r>
              <a:rPr lang="de-DE" sz="1400" err="1">
                <a:solidFill>
                  <a:srgbClr val="0074AA"/>
                </a:solidFill>
                <a:latin typeface="Arial" panose="020B0604020202020204" pitchFamily="34" charset="0"/>
                <a:cs typeface="Arial" panose="020B0604020202020204" pitchFamily="34" charset="0"/>
              </a:rPr>
              <a:t>for</a:t>
            </a:r>
            <a:r>
              <a:rPr lang="de-DE" sz="1400">
                <a:solidFill>
                  <a:srgbClr val="0074AA"/>
                </a:solidFill>
                <a:latin typeface="Arial" panose="020B0604020202020204" pitchFamily="34" charset="0"/>
                <a:cs typeface="Arial" panose="020B0604020202020204" pitchFamily="34" charset="0"/>
              </a:rPr>
              <a:t> Bertelsmann </a:t>
            </a:r>
            <a:r>
              <a:rPr lang="de-DE" sz="1400" err="1">
                <a:solidFill>
                  <a:srgbClr val="0074AA"/>
                </a:solidFill>
                <a:latin typeface="Arial" panose="020B0604020202020204" pitchFamily="34" charset="0"/>
                <a:cs typeface="Arial" panose="020B0604020202020204" pitchFamily="34" charset="0"/>
              </a:rPr>
              <a:t>Employees</a:t>
            </a:r>
            <a:endParaRPr lang="de-DE" sz="1400">
              <a:solidFill>
                <a:srgbClr val="0074A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9223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1845582-AC88-451A-9863-F6D2A684847D}"/>
              </a:ext>
            </a:extLst>
          </p:cNvPr>
          <p:cNvPicPr>
            <a:picLocks noChangeAspect="1"/>
          </p:cNvPicPr>
          <p:nvPr/>
        </p:nvPicPr>
        <p:blipFill rotWithShape="1">
          <a:blip r:embed="rId3">
            <a:extLst>
              <a:ext uri="{28A0092B-C50C-407E-A947-70E740481C1C}">
                <a14:useLocalDpi xmlns:a14="http://schemas.microsoft.com/office/drawing/2010/main" val="0"/>
              </a:ext>
            </a:extLst>
          </a:blip>
          <a:srcRect l="13012"/>
          <a:stretch/>
        </p:blipFill>
        <p:spPr>
          <a:xfrm>
            <a:off x="192437" y="154771"/>
            <a:ext cx="6477633" cy="2298165"/>
          </a:xfrm>
          <a:prstGeom prst="rect">
            <a:avLst/>
          </a:prstGeom>
        </p:spPr>
      </p:pic>
      <p:sp>
        <p:nvSpPr>
          <p:cNvPr id="6" name="Rechteck 5"/>
          <p:cNvSpPr/>
          <p:nvPr/>
        </p:nvSpPr>
        <p:spPr>
          <a:xfrm>
            <a:off x="187367" y="2268846"/>
            <a:ext cx="6476400" cy="7469514"/>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5000"/>
              </a:lnSpc>
              <a:spcBef>
                <a:spcPts val="600"/>
              </a:spcBef>
              <a:spcAft>
                <a:spcPts val="600"/>
              </a:spcAft>
            </a:pPr>
            <a:endParaRPr lang="de-DE" sz="1200" b="1">
              <a:solidFill>
                <a:schemeClr val="tx1"/>
              </a:solidFill>
              <a:latin typeface="Arial" panose="020B0604020202020204" pitchFamily="34" charset="0"/>
              <a:ea typeface="Arial" panose="020B0604020202020204" pitchFamily="34" charset="0"/>
              <a:cs typeface="Arial" panose="020B0604020202020204" pitchFamily="34" charset="0"/>
            </a:endParaRPr>
          </a:p>
        </p:txBody>
      </p:sp>
      <p:grpSp>
        <p:nvGrpSpPr>
          <p:cNvPr id="4" name="Gruppieren 3"/>
          <p:cNvGrpSpPr/>
          <p:nvPr/>
        </p:nvGrpSpPr>
        <p:grpSpPr>
          <a:xfrm>
            <a:off x="4562994" y="1730530"/>
            <a:ext cx="2185688" cy="527121"/>
            <a:chOff x="-4505024" y="4221648"/>
            <a:chExt cx="4171167" cy="1005958"/>
          </a:xfrm>
        </p:grpSpPr>
        <p:sp>
          <p:nvSpPr>
            <p:cNvPr id="3" name="Rechteck 2"/>
            <p:cNvSpPr/>
            <p:nvPr/>
          </p:nvSpPr>
          <p:spPr>
            <a:xfrm>
              <a:off x="-4505024" y="4221648"/>
              <a:ext cx="4171167" cy="1005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1740" y="4364963"/>
              <a:ext cx="3852672" cy="719328"/>
            </a:xfrm>
            <a:prstGeom prst="rect">
              <a:avLst/>
            </a:prstGeom>
          </p:spPr>
        </p:pic>
      </p:grpSp>
      <p:sp>
        <p:nvSpPr>
          <p:cNvPr id="51" name="Foliennummernplatzhalter 50"/>
          <p:cNvSpPr>
            <a:spLocks noGrp="1"/>
          </p:cNvSpPr>
          <p:nvPr>
            <p:ph type="sldNum" sz="quarter" idx="12"/>
          </p:nvPr>
        </p:nvSpPr>
        <p:spPr>
          <a:xfrm>
            <a:off x="4981047" y="9184588"/>
            <a:ext cx="1543050" cy="527403"/>
          </a:xfrm>
        </p:spPr>
        <p:txBody>
          <a:bodyPr/>
          <a:lstStyle/>
          <a:p>
            <a:r>
              <a:rPr lang="de-DE">
                <a:solidFill>
                  <a:srgbClr val="002D64"/>
                </a:solidFill>
                <a:latin typeface="Arial" panose="020B0604020202020204" pitchFamily="34" charset="0"/>
                <a:cs typeface="Arial" panose="020B0604020202020204" pitchFamily="34" charset="0"/>
              </a:rPr>
              <a:t> </a:t>
            </a:r>
            <a:fld id="{B367C774-BF47-4908-8078-F07A9743E7EB}" type="slidenum">
              <a:rPr lang="de-DE" smtClean="0">
                <a:solidFill>
                  <a:srgbClr val="002D64"/>
                </a:solidFill>
                <a:latin typeface="Arial" panose="020B0604020202020204" pitchFamily="34" charset="0"/>
                <a:cs typeface="Arial" panose="020B0604020202020204" pitchFamily="34" charset="0"/>
              </a:rPr>
              <a:pPr/>
              <a:t>18</a:t>
            </a:fld>
            <a:r>
              <a:rPr lang="de-DE">
                <a:solidFill>
                  <a:srgbClr val="002D64"/>
                </a:solidFill>
                <a:latin typeface="Arial" panose="020B0604020202020204" pitchFamily="34" charset="0"/>
                <a:cs typeface="Arial" panose="020B0604020202020204" pitchFamily="34" charset="0"/>
              </a:rPr>
              <a:t>/29</a:t>
            </a:r>
          </a:p>
        </p:txBody>
      </p:sp>
      <p:sp>
        <p:nvSpPr>
          <p:cNvPr id="5" name="Textfeld 4"/>
          <p:cNvSpPr txBox="1"/>
          <p:nvPr/>
        </p:nvSpPr>
        <p:spPr>
          <a:xfrm>
            <a:off x="181064" y="2857749"/>
            <a:ext cx="6469675" cy="4050789"/>
          </a:xfrm>
          <a:prstGeom prst="rect">
            <a:avLst/>
          </a:prstGeom>
          <a:noFill/>
        </p:spPr>
        <p:txBody>
          <a:bodyPr wrap="square" rtlCol="0">
            <a:spAutoFit/>
          </a:bodyPr>
          <a:lstStyle/>
          <a:p>
            <a:pPr indent="-228600">
              <a:lnSpc>
                <a:spcPct val="113000"/>
              </a:lnSpc>
              <a:spcBef>
                <a:spcPts val="1200"/>
              </a:spcBef>
              <a:tabLst>
                <a:tab pos="228600" algn="l"/>
                <a:tab pos="457200" algn="l"/>
              </a:tabLst>
            </a:pPr>
            <a:r>
              <a:rPr lang="en-US" sz="1100" b="1">
                <a:solidFill>
                  <a:srgbClr val="0074AA"/>
                </a:solidFill>
                <a:latin typeface="Arial" panose="020B0604020202020204" pitchFamily="34" charset="0"/>
                <a:cs typeface="Cordia New"/>
              </a:rPr>
              <a:t>Do I need to take each course in the Nanodegree program in order to receive a Nanodegree credential?</a:t>
            </a:r>
          </a:p>
          <a:p>
            <a:pPr>
              <a:lnSpc>
                <a:spcPct val="115000"/>
              </a:lnSpc>
              <a:spcBef>
                <a:spcPts val="600"/>
              </a:spcBef>
            </a:pPr>
            <a:r>
              <a:rPr lang="en-US" sz="1100">
                <a:solidFill>
                  <a:srgbClr val="002D64"/>
                </a:solidFill>
                <a:latin typeface="Arial" panose="020B0604020202020204" pitchFamily="34" charset="0"/>
                <a:cs typeface="Cordia New" panose="020B0304020202020204" pitchFamily="34" charset="-34"/>
              </a:rPr>
              <a:t>No. All you need to do to earn a Nanodegree credential is to submit completed projects that pass required specifications. If you already have the skills you need to complete a project, you can submit it immediately and move on to the next project in your Nanodegree program portfolio.</a:t>
            </a:r>
          </a:p>
          <a:p>
            <a:pPr indent="-228600">
              <a:lnSpc>
                <a:spcPct val="113000"/>
              </a:lnSpc>
              <a:spcBef>
                <a:spcPts val="1200"/>
              </a:spcBef>
              <a:spcAft>
                <a:spcPts val="0"/>
              </a:spcAft>
              <a:tabLst>
                <a:tab pos="228600" algn="l"/>
                <a:tab pos="457200" algn="l"/>
              </a:tabLst>
            </a:pPr>
            <a:r>
              <a:rPr lang="en-US" sz="1100" b="1">
                <a:solidFill>
                  <a:srgbClr val="0074AA"/>
                </a:solidFill>
                <a:latin typeface="Arial" panose="020B0604020202020204" pitchFamily="34" charset="0"/>
                <a:cs typeface="Cordia New"/>
              </a:rPr>
              <a:t>How can I earn a Nanodegree certificate?</a:t>
            </a:r>
          </a:p>
          <a:p>
            <a:pPr>
              <a:lnSpc>
                <a:spcPct val="115000"/>
              </a:lnSpc>
              <a:spcBef>
                <a:spcPts val="600"/>
              </a:spcBef>
              <a:spcAft>
                <a:spcPts val="0"/>
              </a:spcAft>
            </a:pPr>
            <a:r>
              <a:rPr lang="en-US" sz="1100">
                <a:solidFill>
                  <a:srgbClr val="002D64"/>
                </a:solidFill>
                <a:latin typeface="Arial" panose="020B0604020202020204" pitchFamily="34" charset="0"/>
                <a:cs typeface="Cordia New" panose="020B0304020202020204" pitchFamily="34" charset="-34"/>
              </a:rPr>
              <a:t>Udacity credentials will be awarded based on the successful completion of all the required components of a program. After successfully completing your projects, your identity will be verified and you may be asked to do an exit interview. Upon successful completion of this process, you will receive an official Udacity Nanodegree certificate of achievement. You will then be able to view, print, and share your certificate/badge through your Udacity account.</a:t>
            </a:r>
          </a:p>
          <a:p>
            <a:pPr>
              <a:lnSpc>
                <a:spcPct val="115000"/>
              </a:lnSpc>
              <a:spcBef>
                <a:spcPts val="600"/>
              </a:spcBef>
              <a:spcAft>
                <a:spcPts val="0"/>
              </a:spcAft>
            </a:pPr>
            <a:br>
              <a:rPr lang="en-US" sz="1200">
                <a:solidFill>
                  <a:srgbClr val="002D64"/>
                </a:solidFill>
                <a:latin typeface="Arial" panose="020B0604020202020204" pitchFamily="34" charset="0"/>
                <a:ea typeface="SimSun" panose="02010600030101010101" pitchFamily="2" charset="-122"/>
                <a:cs typeface="Times New Roman" panose="02020603050405020304" pitchFamily="18" charset="0"/>
              </a:rPr>
            </a:br>
            <a:r>
              <a:rPr lang="en-US" sz="1200">
                <a:solidFill>
                  <a:srgbClr val="002D64"/>
                </a:solidFill>
                <a:latin typeface="Arial" panose="020B0604020202020204" pitchFamily="34" charset="0"/>
                <a:ea typeface="SimSun" panose="02010600030101010101" pitchFamily="2" charset="-122"/>
                <a:cs typeface="Times New Roman" panose="02020603050405020304" pitchFamily="18" charset="0"/>
              </a:rPr>
              <a:t> </a:t>
            </a:r>
            <a:endParaRPr lang="en-US" sz="1200">
              <a:latin typeface="Arial" panose="020B0604020202020204" pitchFamily="34" charset="0"/>
              <a:ea typeface="SimSun" panose="02010600030101010101" pitchFamily="2" charset="-122"/>
              <a:cs typeface="Times New Roman" panose="02020603050405020304" pitchFamily="18" charset="0"/>
            </a:endParaRPr>
          </a:p>
          <a:p>
            <a:pPr>
              <a:lnSpc>
                <a:spcPct val="115000"/>
              </a:lnSpc>
              <a:spcBef>
                <a:spcPts val="600"/>
              </a:spcBef>
            </a:pPr>
            <a:endParaRPr lang="en-US" sz="1200">
              <a:solidFill>
                <a:srgbClr val="002D64"/>
              </a:solidFill>
              <a:latin typeface="Arial" panose="020B0604020202020204" pitchFamily="34" charset="0"/>
              <a:ea typeface="SimSun" panose="02010600030101010101" pitchFamily="2" charset="-122"/>
              <a:cs typeface="Arial" panose="020B0604020202020204" pitchFamily="34" charset="0"/>
            </a:endParaRPr>
          </a:p>
          <a:p>
            <a:pPr lvl="0">
              <a:lnSpc>
                <a:spcPct val="115000"/>
              </a:lnSpc>
              <a:spcBef>
                <a:spcPts val="600"/>
              </a:spcBef>
            </a:pPr>
            <a:endParaRPr lang="en-US" sz="1200">
              <a:latin typeface="Arial" panose="020B0604020202020204" pitchFamily="34" charset="0"/>
              <a:ea typeface="SimSun" panose="02010600030101010101" pitchFamily="2" charset="-122"/>
              <a:cs typeface="Arial" panose="020B0604020202020204" pitchFamily="34" charset="0"/>
            </a:endParaRPr>
          </a:p>
          <a:p>
            <a:pPr>
              <a:lnSpc>
                <a:spcPct val="114000"/>
              </a:lnSpc>
              <a:spcBef>
                <a:spcPts val="600"/>
              </a:spcBef>
              <a:spcAft>
                <a:spcPts val="600"/>
              </a:spcAft>
            </a:pPr>
            <a:endParaRPr lang="en-US" sz="1200">
              <a:latin typeface="Arial" panose="020B0604020202020204" pitchFamily="34" charset="0"/>
              <a:cs typeface="Arial" panose="020B0604020202020204" pitchFamily="34" charset="0"/>
            </a:endParaRPr>
          </a:p>
        </p:txBody>
      </p:sp>
      <p:sp>
        <p:nvSpPr>
          <p:cNvPr id="9" name="Rechteck 8"/>
          <p:cNvSpPr/>
          <p:nvPr/>
        </p:nvSpPr>
        <p:spPr>
          <a:xfrm>
            <a:off x="181616" y="2248507"/>
            <a:ext cx="6550681" cy="60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a:solidFill>
                  <a:srgbClr val="0074AA"/>
                </a:solidFill>
                <a:latin typeface="Arial" panose="020B0604020202020204" pitchFamily="34" charset="0"/>
                <a:cs typeface="Arial" panose="020B0604020202020204" pitchFamily="34" charset="0"/>
              </a:rPr>
              <a:t>Bertelsmann Cloud Curriculum </a:t>
            </a:r>
          </a:p>
          <a:p>
            <a:r>
              <a:rPr lang="de-DE" sz="1400">
                <a:solidFill>
                  <a:srgbClr val="0074AA"/>
                </a:solidFill>
                <a:latin typeface="Arial" panose="020B0604020202020204" pitchFamily="34" charset="0"/>
                <a:cs typeface="Arial" panose="020B0604020202020204" pitchFamily="34" charset="0"/>
              </a:rPr>
              <a:t>FAQs </a:t>
            </a:r>
            <a:r>
              <a:rPr lang="de-DE" sz="1400" err="1">
                <a:solidFill>
                  <a:srgbClr val="0074AA"/>
                </a:solidFill>
                <a:latin typeface="Arial" panose="020B0604020202020204" pitchFamily="34" charset="0"/>
                <a:cs typeface="Arial" panose="020B0604020202020204" pitchFamily="34" charset="0"/>
              </a:rPr>
              <a:t>for</a:t>
            </a:r>
            <a:r>
              <a:rPr lang="de-DE" sz="1400">
                <a:solidFill>
                  <a:srgbClr val="0074AA"/>
                </a:solidFill>
                <a:latin typeface="Arial" panose="020B0604020202020204" pitchFamily="34" charset="0"/>
                <a:cs typeface="Arial" panose="020B0604020202020204" pitchFamily="34" charset="0"/>
              </a:rPr>
              <a:t> Bertelsmann </a:t>
            </a:r>
            <a:r>
              <a:rPr lang="de-DE" sz="1400" err="1">
                <a:solidFill>
                  <a:srgbClr val="0074AA"/>
                </a:solidFill>
                <a:latin typeface="Arial" panose="020B0604020202020204" pitchFamily="34" charset="0"/>
                <a:cs typeface="Arial" panose="020B0604020202020204" pitchFamily="34" charset="0"/>
              </a:rPr>
              <a:t>Employees</a:t>
            </a:r>
            <a:endParaRPr lang="de-DE" sz="1400">
              <a:solidFill>
                <a:srgbClr val="0074A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9116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1845582-AC88-451A-9863-F6D2A684847D}"/>
              </a:ext>
            </a:extLst>
          </p:cNvPr>
          <p:cNvPicPr>
            <a:picLocks noChangeAspect="1"/>
          </p:cNvPicPr>
          <p:nvPr/>
        </p:nvPicPr>
        <p:blipFill rotWithShape="1">
          <a:blip r:embed="rId3">
            <a:extLst>
              <a:ext uri="{28A0092B-C50C-407E-A947-70E740481C1C}">
                <a14:useLocalDpi xmlns:a14="http://schemas.microsoft.com/office/drawing/2010/main" val="0"/>
              </a:ext>
            </a:extLst>
          </a:blip>
          <a:srcRect l="13012"/>
          <a:stretch/>
        </p:blipFill>
        <p:spPr>
          <a:xfrm>
            <a:off x="192437" y="154771"/>
            <a:ext cx="6477633" cy="2298165"/>
          </a:xfrm>
          <a:prstGeom prst="rect">
            <a:avLst/>
          </a:prstGeom>
        </p:spPr>
      </p:pic>
      <p:grpSp>
        <p:nvGrpSpPr>
          <p:cNvPr id="4" name="Gruppieren 3"/>
          <p:cNvGrpSpPr/>
          <p:nvPr/>
        </p:nvGrpSpPr>
        <p:grpSpPr>
          <a:xfrm>
            <a:off x="4562994" y="1730530"/>
            <a:ext cx="2185688" cy="527121"/>
            <a:chOff x="-4505024" y="4221648"/>
            <a:chExt cx="4171167" cy="1005958"/>
          </a:xfrm>
        </p:grpSpPr>
        <p:sp>
          <p:nvSpPr>
            <p:cNvPr id="3" name="Rechteck 2"/>
            <p:cNvSpPr/>
            <p:nvPr/>
          </p:nvSpPr>
          <p:spPr>
            <a:xfrm>
              <a:off x="-4505024" y="4221648"/>
              <a:ext cx="4171167" cy="1005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1740" y="4364963"/>
              <a:ext cx="3852672" cy="719328"/>
            </a:xfrm>
            <a:prstGeom prst="rect">
              <a:avLst/>
            </a:prstGeom>
          </p:spPr>
        </p:pic>
      </p:grpSp>
      <p:sp>
        <p:nvSpPr>
          <p:cNvPr id="51" name="Foliennummernplatzhalter 50"/>
          <p:cNvSpPr>
            <a:spLocks noGrp="1"/>
          </p:cNvSpPr>
          <p:nvPr>
            <p:ph type="sldNum" sz="quarter" idx="12"/>
          </p:nvPr>
        </p:nvSpPr>
        <p:spPr>
          <a:xfrm>
            <a:off x="4981047" y="9184588"/>
            <a:ext cx="1543050" cy="527403"/>
          </a:xfrm>
        </p:spPr>
        <p:txBody>
          <a:bodyPr/>
          <a:lstStyle/>
          <a:p>
            <a:r>
              <a:rPr lang="de-DE">
                <a:solidFill>
                  <a:srgbClr val="002D64"/>
                </a:solidFill>
                <a:latin typeface="Arial" panose="020B0604020202020204" pitchFamily="34" charset="0"/>
                <a:cs typeface="Arial" panose="020B0604020202020204" pitchFamily="34" charset="0"/>
              </a:rPr>
              <a:t> </a:t>
            </a:r>
            <a:fld id="{B367C774-BF47-4908-8078-F07A9743E7EB}" type="slidenum">
              <a:rPr lang="de-DE" smtClean="0">
                <a:solidFill>
                  <a:srgbClr val="002D64"/>
                </a:solidFill>
                <a:latin typeface="Arial" panose="020B0604020202020204" pitchFamily="34" charset="0"/>
                <a:cs typeface="Arial" panose="020B0604020202020204" pitchFamily="34" charset="0"/>
              </a:rPr>
              <a:pPr/>
              <a:t>19</a:t>
            </a:fld>
            <a:r>
              <a:rPr lang="de-DE">
                <a:solidFill>
                  <a:srgbClr val="002D64"/>
                </a:solidFill>
                <a:latin typeface="Arial" panose="020B0604020202020204" pitchFamily="34" charset="0"/>
                <a:cs typeface="Arial" panose="020B0604020202020204" pitchFamily="34" charset="0"/>
              </a:rPr>
              <a:t>/29</a:t>
            </a:r>
          </a:p>
        </p:txBody>
      </p:sp>
      <p:sp>
        <p:nvSpPr>
          <p:cNvPr id="5" name="Textfeld 4"/>
          <p:cNvSpPr txBox="1"/>
          <p:nvPr/>
        </p:nvSpPr>
        <p:spPr>
          <a:xfrm>
            <a:off x="192438" y="2857749"/>
            <a:ext cx="6477632" cy="7938455"/>
          </a:xfrm>
          <a:prstGeom prst="rect">
            <a:avLst/>
          </a:prstGeom>
          <a:noFill/>
        </p:spPr>
        <p:txBody>
          <a:bodyPr wrap="square" rtlCol="0" anchor="t">
            <a:spAutoFit/>
          </a:bodyPr>
          <a:lstStyle/>
          <a:p>
            <a:pPr indent="-228600">
              <a:lnSpc>
                <a:spcPct val="115000"/>
              </a:lnSpc>
              <a:spcBef>
                <a:spcPts val="1200"/>
              </a:spcBef>
              <a:spcAft>
                <a:spcPts val="600"/>
              </a:spcAft>
              <a:tabLst>
                <a:tab pos="228600" algn="l"/>
                <a:tab pos="457200" algn="l"/>
              </a:tabLst>
            </a:pPr>
            <a:r>
              <a:rPr lang="en-US" sz="1200" b="1" dirty="0">
                <a:solidFill>
                  <a:srgbClr val="177FB0"/>
                </a:solidFill>
                <a:latin typeface="Arial"/>
                <a:cs typeface="Cordia New"/>
              </a:rPr>
              <a:t>Learning with Microsoft </a:t>
            </a:r>
            <a:endParaRPr lang="en-US" sz="1200" b="1">
              <a:solidFill>
                <a:srgbClr val="177FB0"/>
              </a:solidFill>
              <a:latin typeface="Arial" panose="020B0604020202020204" pitchFamily="34" charset="0"/>
              <a:cs typeface="Cordia New" panose="020B0304020202020204" pitchFamily="34" charset="-34"/>
            </a:endParaRPr>
          </a:p>
          <a:p>
            <a:pPr indent="-228600">
              <a:lnSpc>
                <a:spcPct val="111000"/>
              </a:lnSpc>
              <a:spcBef>
                <a:spcPts val="1200"/>
              </a:spcBef>
              <a:tabLst>
                <a:tab pos="228600" algn="l"/>
                <a:tab pos="457200" algn="l"/>
              </a:tabLst>
            </a:pPr>
            <a:r>
              <a:rPr lang="en-US" sz="1100" b="1" dirty="0">
                <a:solidFill>
                  <a:srgbClr val="177FB0"/>
                </a:solidFill>
                <a:latin typeface="Arial"/>
                <a:cs typeface="Cordia New"/>
              </a:rPr>
              <a:t>Why learn with Microsoft? </a:t>
            </a:r>
            <a:endParaRPr lang="en-US" sz="1100" b="1" dirty="0">
              <a:solidFill>
                <a:srgbClr val="002D64"/>
              </a:solidFill>
              <a:latin typeface="Arial" panose="020B0604020202020204" pitchFamily="34" charset="0"/>
              <a:cs typeface="Cordia New"/>
            </a:endParaRPr>
          </a:p>
          <a:p>
            <a:pPr indent="-228600">
              <a:lnSpc>
                <a:spcPct val="111000"/>
              </a:lnSpc>
              <a:spcBef>
                <a:spcPts val="1200"/>
              </a:spcBef>
              <a:tabLst>
                <a:tab pos="228600" algn="l"/>
                <a:tab pos="457200" algn="l"/>
              </a:tabLst>
            </a:pPr>
            <a:r>
              <a:rPr lang="en-US" sz="1100" dirty="0">
                <a:solidFill>
                  <a:srgbClr val="002D64"/>
                </a:solidFill>
                <a:latin typeface="Arial"/>
                <a:cs typeface="Cordia New"/>
              </a:rPr>
              <a:t>If you or your organization uses Microsoft Azure cloud technology, Microsoft trainings will give you the opportunity to qualify as an expert specifically for Microsoft-based cloud applications and platforms. Taking a Microsoft original learning path is the easiest way to study towards an officially accredited Microsoft professional certification. </a:t>
            </a:r>
            <a:endParaRPr lang="en-US" sz="1100" dirty="0">
              <a:solidFill>
                <a:srgbClr val="002D64"/>
              </a:solidFill>
              <a:latin typeface="Arial" panose="020B0604020202020204" pitchFamily="34" charset="0"/>
              <a:cs typeface="Cordia New"/>
            </a:endParaRPr>
          </a:p>
          <a:p>
            <a:pPr>
              <a:lnSpc>
                <a:spcPct val="112999"/>
              </a:lnSpc>
              <a:spcBef>
                <a:spcPts val="1200"/>
              </a:spcBef>
              <a:tabLst>
                <a:tab pos="228600" algn="l"/>
                <a:tab pos="457200" algn="l"/>
              </a:tabLst>
            </a:pPr>
            <a:r>
              <a:rPr lang="en-US" sz="1100" b="1" dirty="0">
                <a:solidFill>
                  <a:srgbClr val="0074AA"/>
                </a:solidFill>
                <a:latin typeface="Arial"/>
                <a:cs typeface="Cordia New"/>
              </a:rPr>
              <a:t>Can I complete courses at my own pace?</a:t>
            </a:r>
            <a:endParaRPr lang="en-US">
              <a:solidFill>
                <a:srgbClr val="0074AA"/>
              </a:solidFill>
              <a:latin typeface="Arial"/>
              <a:cs typeface="Arial"/>
            </a:endParaRPr>
          </a:p>
          <a:p>
            <a:pPr indent="-228600">
              <a:lnSpc>
                <a:spcPct val="111000"/>
              </a:lnSpc>
              <a:spcBef>
                <a:spcPts val="1200"/>
              </a:spcBef>
              <a:spcAft>
                <a:spcPts val="0"/>
              </a:spcAft>
              <a:tabLst>
                <a:tab pos="228600" algn="l"/>
                <a:tab pos="457200" algn="l"/>
              </a:tabLst>
            </a:pPr>
            <a:r>
              <a:rPr lang="en-US" sz="1100" dirty="0">
                <a:solidFill>
                  <a:srgbClr val="002D64"/>
                </a:solidFill>
                <a:latin typeface="Arial"/>
                <a:cs typeface="Cordia New"/>
              </a:rPr>
              <a:t>Live trainings are delivered virtually over a fixed period of time. You will need to attend the full length of the training to obtain a </a:t>
            </a:r>
            <a:r>
              <a:rPr lang="en-US" sz="1100" dirty="0">
                <a:solidFill>
                  <a:srgbClr val="002D64"/>
                </a:solidFill>
                <a:highlight>
                  <a:srgbClr val="FFFF00"/>
                </a:highlight>
                <a:latin typeface="Arial"/>
                <a:cs typeface="Cordia New"/>
              </a:rPr>
              <a:t>certificate of completion</a:t>
            </a:r>
            <a:r>
              <a:rPr lang="en-US" sz="1100" dirty="0">
                <a:solidFill>
                  <a:srgbClr val="002D64"/>
                </a:solidFill>
                <a:latin typeface="Arial"/>
                <a:cs typeface="Cordia New"/>
              </a:rPr>
              <a:t>. All Microsoft trainers are experienced in supporting students with differing learning needs and speed.</a:t>
            </a:r>
          </a:p>
          <a:p>
            <a:pPr indent="-228600">
              <a:lnSpc>
                <a:spcPct val="112999"/>
              </a:lnSpc>
              <a:spcBef>
                <a:spcPts val="1200"/>
              </a:spcBef>
              <a:tabLst>
                <a:tab pos="228600" algn="l"/>
                <a:tab pos="457200" algn="l"/>
              </a:tabLst>
            </a:pPr>
            <a:r>
              <a:rPr lang="en-US" sz="1100" b="1" dirty="0">
                <a:solidFill>
                  <a:srgbClr val="0074AA"/>
                </a:solidFill>
                <a:latin typeface="Arial"/>
                <a:cs typeface="Arial"/>
              </a:rPr>
              <a:t>What is the program language?</a:t>
            </a:r>
            <a:endParaRPr lang="en-US" sz="1100">
              <a:solidFill>
                <a:srgbClr val="0074AA"/>
              </a:solidFill>
              <a:ea typeface="+mn-lt"/>
              <a:cs typeface="+mn-lt"/>
            </a:endParaRPr>
          </a:p>
          <a:p>
            <a:pPr>
              <a:lnSpc>
                <a:spcPct val="112999"/>
              </a:lnSpc>
              <a:spcBef>
                <a:spcPts val="600"/>
              </a:spcBef>
              <a:tabLst>
                <a:tab pos="228600" algn="l"/>
                <a:tab pos="457200" algn="l"/>
              </a:tabLst>
            </a:pPr>
            <a:r>
              <a:rPr lang="en-US" sz="1100" dirty="0">
                <a:solidFill>
                  <a:srgbClr val="002D64"/>
                </a:solidFill>
                <a:latin typeface="Arial"/>
                <a:cs typeface="Arial"/>
              </a:rPr>
              <a:t>Live trainings are available in German and English. Should you require training options in other languages, please reach out to us at </a:t>
            </a:r>
            <a:r>
              <a:rPr lang="en-US" sz="1100" dirty="0">
                <a:latin typeface="Arial"/>
                <a:cs typeface="Arial"/>
                <a:hlinkClick r:id="rId5"/>
              </a:rPr>
              <a:t>university@bertelsmann.com</a:t>
            </a:r>
            <a:r>
              <a:rPr lang="en-US" sz="1100" dirty="0">
                <a:latin typeface="Arial"/>
                <a:cs typeface="Arial"/>
              </a:rPr>
              <a:t>. </a:t>
            </a:r>
            <a:r>
              <a:rPr lang="en-US" sz="1100" dirty="0">
                <a:solidFill>
                  <a:srgbClr val="002D64"/>
                </a:solidFill>
                <a:latin typeface="Arial"/>
                <a:cs typeface="Arial"/>
              </a:rPr>
              <a:t>Additional study material is available in a wide range of languages.</a:t>
            </a:r>
            <a:endParaRPr lang="en-US" dirty="0">
              <a:solidFill>
                <a:srgbClr val="002D64"/>
              </a:solidFill>
              <a:latin typeface="Arial"/>
              <a:cs typeface="Arial" panose="020B0604020202020204"/>
            </a:endParaRPr>
          </a:p>
          <a:p>
            <a:pPr>
              <a:lnSpc>
                <a:spcPct val="112999"/>
              </a:lnSpc>
              <a:spcBef>
                <a:spcPts val="1200"/>
              </a:spcBef>
              <a:tabLst>
                <a:tab pos="228600" algn="l"/>
                <a:tab pos="457200" algn="l"/>
              </a:tabLst>
            </a:pPr>
            <a:r>
              <a:rPr lang="en-US" sz="1100" b="1" dirty="0">
                <a:solidFill>
                  <a:srgbClr val="0074AA"/>
                </a:solidFill>
                <a:latin typeface="Arial"/>
                <a:cs typeface="Arial"/>
              </a:rPr>
              <a:t>What is a Microsoft-taught course like?</a:t>
            </a:r>
          </a:p>
          <a:p>
            <a:pPr indent="-228600">
              <a:lnSpc>
                <a:spcPct val="111000"/>
              </a:lnSpc>
              <a:spcBef>
                <a:spcPts val="1200"/>
              </a:spcBef>
              <a:tabLst>
                <a:tab pos="228600" algn="l"/>
                <a:tab pos="457200" algn="l"/>
              </a:tabLst>
            </a:pPr>
            <a:r>
              <a:rPr lang="en-US" sz="1100" dirty="0">
                <a:solidFill>
                  <a:srgbClr val="002D64"/>
                </a:solidFill>
                <a:latin typeface="Arial"/>
                <a:cs typeface="Cordia New"/>
              </a:rPr>
              <a:t>You will be studying in a private cohort alongside your Bertelsmann peers and be able to exchange challenges and learnings in a like-minded group. In a live training setting, a Microsoft-certified trainer will provide theoretical input, exercises and 1-on-1 guidance. </a:t>
            </a:r>
            <a:endParaRPr lang="en-US" sz="1100" dirty="0">
              <a:solidFill>
                <a:srgbClr val="002D64"/>
              </a:solidFill>
              <a:latin typeface="Arial" panose="020B0604020202020204" pitchFamily="34" charset="0"/>
              <a:cs typeface="Cordia New"/>
            </a:endParaRPr>
          </a:p>
          <a:p>
            <a:pPr indent="-228600">
              <a:lnSpc>
                <a:spcPct val="111000"/>
              </a:lnSpc>
              <a:spcBef>
                <a:spcPts val="1200"/>
              </a:spcBef>
              <a:spcAft>
                <a:spcPts val="0"/>
              </a:spcAft>
              <a:tabLst>
                <a:tab pos="228600" algn="l"/>
                <a:tab pos="457200" algn="l"/>
              </a:tabLst>
            </a:pPr>
            <a:r>
              <a:rPr lang="en-US" sz="1100" b="1" dirty="0">
                <a:solidFill>
                  <a:srgbClr val="0074AA"/>
                </a:solidFill>
                <a:latin typeface="Arial"/>
                <a:cs typeface="Arial"/>
              </a:rPr>
              <a:t>How long will each course take?</a:t>
            </a:r>
          </a:p>
          <a:p>
            <a:pPr indent="-228600">
              <a:lnSpc>
                <a:spcPct val="111000"/>
              </a:lnSpc>
              <a:spcBef>
                <a:spcPts val="1200"/>
              </a:spcBef>
              <a:tabLst>
                <a:tab pos="228600" algn="l"/>
                <a:tab pos="457200" algn="l"/>
              </a:tabLst>
            </a:pPr>
            <a:r>
              <a:rPr lang="en-US" sz="1100" dirty="0">
                <a:solidFill>
                  <a:srgbClr val="002D64"/>
                </a:solidFill>
                <a:highlight>
                  <a:srgbClr val="FFFF00"/>
                </a:highlight>
                <a:latin typeface="Arial"/>
                <a:cs typeface="Cordia New"/>
              </a:rPr>
              <a:t>Courses are between 1 and 5 days long. </a:t>
            </a:r>
            <a:r>
              <a:rPr lang="en-US" sz="1100" dirty="0">
                <a:solidFill>
                  <a:srgbClr val="002D64"/>
                </a:solidFill>
                <a:latin typeface="Arial"/>
                <a:cs typeface="Cordia New"/>
              </a:rPr>
              <a:t>You may wish to deepen your skills using the extensive self-study material provided </a:t>
            </a:r>
            <a:r>
              <a:rPr lang="en-US" sz="1100" dirty="0">
                <a:solidFill>
                  <a:srgbClr val="002D64"/>
                </a:solidFill>
                <a:highlight>
                  <a:srgbClr val="FFFF00"/>
                </a:highlight>
                <a:latin typeface="Arial"/>
                <a:cs typeface="Cordia New"/>
              </a:rPr>
              <a:t>free of charge on </a:t>
            </a:r>
            <a:r>
              <a:rPr lang="en-US" sz="1100" dirty="0" err="1">
                <a:solidFill>
                  <a:srgbClr val="002D64"/>
                </a:solidFill>
                <a:highlight>
                  <a:srgbClr val="FFFF00"/>
                </a:highlight>
                <a:latin typeface="Arial"/>
                <a:cs typeface="Cordia New"/>
              </a:rPr>
              <a:t>peoplenet</a:t>
            </a:r>
            <a:r>
              <a:rPr lang="en-US" sz="1100" dirty="0">
                <a:solidFill>
                  <a:srgbClr val="002D64"/>
                </a:solidFill>
                <a:latin typeface="Arial"/>
                <a:cs typeface="Cordia New"/>
              </a:rPr>
              <a:t>. Especially if you are looking to take a professional certification exam, complimentary self-study is encouraged depending on your levels of proficiency and experience.</a:t>
            </a:r>
          </a:p>
          <a:p>
            <a:pPr indent="-228600">
              <a:lnSpc>
                <a:spcPct val="111000"/>
              </a:lnSpc>
              <a:spcBef>
                <a:spcPts val="1200"/>
              </a:spcBef>
              <a:tabLst>
                <a:tab pos="228600" algn="l"/>
                <a:tab pos="457200" algn="l"/>
              </a:tabLst>
            </a:pPr>
            <a:r>
              <a:rPr lang="en-US" sz="1100" b="1" dirty="0">
                <a:solidFill>
                  <a:srgbClr val="0074AA"/>
                </a:solidFill>
                <a:latin typeface="Arial"/>
                <a:cs typeface="Arial"/>
              </a:rPr>
              <a:t>Can I also learn on a mobile device?</a:t>
            </a:r>
          </a:p>
          <a:p>
            <a:pPr indent="-228600">
              <a:lnSpc>
                <a:spcPct val="111000"/>
              </a:lnSpc>
              <a:spcBef>
                <a:spcPts val="1200"/>
              </a:spcBef>
              <a:tabLst>
                <a:tab pos="228600" algn="l"/>
                <a:tab pos="457200" algn="l"/>
              </a:tabLst>
            </a:pPr>
            <a:r>
              <a:rPr lang="en-US" sz="1100" dirty="0">
                <a:solidFill>
                  <a:srgbClr val="002D64"/>
                </a:solidFill>
                <a:latin typeface="Arial"/>
                <a:cs typeface="Cordia New"/>
              </a:rPr>
              <a:t>You will need to log on via a desktop PC or Laptop to be able to take the exercises and work on projects.</a:t>
            </a:r>
          </a:p>
          <a:p>
            <a:pPr>
              <a:lnSpc>
                <a:spcPct val="115000"/>
              </a:lnSpc>
              <a:spcBef>
                <a:spcPts val="1200"/>
              </a:spcBef>
            </a:pPr>
            <a:r>
              <a:rPr lang="en-US" sz="1100" b="1" dirty="0">
                <a:solidFill>
                  <a:srgbClr val="0074AA"/>
                </a:solidFill>
                <a:latin typeface="Arial"/>
                <a:cs typeface="Arial"/>
              </a:rPr>
              <a:t>How can I obtain an accredited Microsoft certificate?</a:t>
            </a:r>
          </a:p>
          <a:p>
            <a:pPr>
              <a:lnSpc>
                <a:spcPct val="115000"/>
              </a:lnSpc>
              <a:spcBef>
                <a:spcPts val="1200"/>
              </a:spcBef>
            </a:pPr>
            <a:r>
              <a:rPr lang="en-US" sz="1100" dirty="0">
                <a:solidFill>
                  <a:srgbClr val="002D64"/>
                </a:solidFill>
                <a:latin typeface="Arial"/>
                <a:cs typeface="Cordia New"/>
              </a:rPr>
              <a:t>If you would like to take a professional certification exam, you can pick your preferred exam date by registering via …. Bertelsmann University provides free-of-charge exam vouchers on a first-come-first-serve basis. Please reach out to XXX to get yours.</a:t>
            </a:r>
          </a:p>
        </p:txBody>
      </p:sp>
      <p:sp>
        <p:nvSpPr>
          <p:cNvPr id="9" name="Rechteck 8"/>
          <p:cNvSpPr/>
          <p:nvPr/>
        </p:nvSpPr>
        <p:spPr>
          <a:xfrm>
            <a:off x="181616" y="2248507"/>
            <a:ext cx="6550681" cy="60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a:solidFill>
                  <a:srgbClr val="0074AA"/>
                </a:solidFill>
                <a:latin typeface="Arial" panose="020B0604020202020204" pitchFamily="34" charset="0"/>
                <a:cs typeface="Arial" panose="020B0604020202020204" pitchFamily="34" charset="0"/>
              </a:rPr>
              <a:t>Bertelsmann Cloud Curriculum </a:t>
            </a:r>
          </a:p>
          <a:p>
            <a:r>
              <a:rPr lang="de-DE" sz="1400">
                <a:solidFill>
                  <a:srgbClr val="0074AA"/>
                </a:solidFill>
                <a:latin typeface="Arial" panose="020B0604020202020204" pitchFamily="34" charset="0"/>
                <a:cs typeface="Arial" panose="020B0604020202020204" pitchFamily="34" charset="0"/>
              </a:rPr>
              <a:t>FAQs </a:t>
            </a:r>
            <a:r>
              <a:rPr lang="de-DE" sz="1400" err="1">
                <a:solidFill>
                  <a:srgbClr val="0074AA"/>
                </a:solidFill>
                <a:latin typeface="Arial" panose="020B0604020202020204" pitchFamily="34" charset="0"/>
                <a:cs typeface="Arial" panose="020B0604020202020204" pitchFamily="34" charset="0"/>
              </a:rPr>
              <a:t>for</a:t>
            </a:r>
            <a:r>
              <a:rPr lang="de-DE" sz="1400">
                <a:solidFill>
                  <a:srgbClr val="0074AA"/>
                </a:solidFill>
                <a:latin typeface="Arial" panose="020B0604020202020204" pitchFamily="34" charset="0"/>
                <a:cs typeface="Arial" panose="020B0604020202020204" pitchFamily="34" charset="0"/>
              </a:rPr>
              <a:t> Bertelsmann </a:t>
            </a:r>
            <a:r>
              <a:rPr lang="de-DE" sz="1400" err="1">
                <a:solidFill>
                  <a:srgbClr val="0074AA"/>
                </a:solidFill>
                <a:latin typeface="Arial" panose="020B0604020202020204" pitchFamily="34" charset="0"/>
                <a:cs typeface="Arial" panose="020B0604020202020204" pitchFamily="34" charset="0"/>
              </a:rPr>
              <a:t>Employees</a:t>
            </a:r>
            <a:endParaRPr lang="de-DE" sz="1400">
              <a:solidFill>
                <a:srgbClr val="0074A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3555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9387A511-393F-487B-9E78-A05D75B742EB}"/>
              </a:ext>
            </a:extLst>
          </p:cNvPr>
          <p:cNvPicPr>
            <a:picLocks noChangeAspect="1"/>
          </p:cNvPicPr>
          <p:nvPr/>
        </p:nvPicPr>
        <p:blipFill rotWithShape="1">
          <a:blip r:embed="rId3">
            <a:extLst>
              <a:ext uri="{28A0092B-C50C-407E-A947-70E740481C1C}">
                <a14:useLocalDpi xmlns:a14="http://schemas.microsoft.com/office/drawing/2010/main" val="0"/>
              </a:ext>
            </a:extLst>
          </a:blip>
          <a:srcRect l="13012"/>
          <a:stretch/>
        </p:blipFill>
        <p:spPr>
          <a:xfrm>
            <a:off x="192437" y="154771"/>
            <a:ext cx="6477633" cy="2298165"/>
          </a:xfrm>
          <a:prstGeom prst="rect">
            <a:avLst/>
          </a:prstGeom>
        </p:spPr>
      </p:pic>
      <p:sp>
        <p:nvSpPr>
          <p:cNvPr id="116" name="Rechteck 115"/>
          <p:cNvSpPr/>
          <p:nvPr/>
        </p:nvSpPr>
        <p:spPr>
          <a:xfrm>
            <a:off x="222691" y="2528033"/>
            <a:ext cx="6476400" cy="7128222"/>
          </a:xfrm>
          <a:prstGeom prst="rect">
            <a:avLst/>
          </a:prstGeom>
          <a:solidFill>
            <a:schemeClr val="bg2"/>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 name="Gruppieren 3"/>
          <p:cNvGrpSpPr/>
          <p:nvPr/>
        </p:nvGrpSpPr>
        <p:grpSpPr>
          <a:xfrm>
            <a:off x="4562994" y="1929053"/>
            <a:ext cx="2185688" cy="527121"/>
            <a:chOff x="-4505024" y="4221648"/>
            <a:chExt cx="4171167" cy="1005958"/>
          </a:xfrm>
        </p:grpSpPr>
        <p:sp>
          <p:nvSpPr>
            <p:cNvPr id="3" name="Rechteck 2"/>
            <p:cNvSpPr/>
            <p:nvPr/>
          </p:nvSpPr>
          <p:spPr>
            <a:xfrm>
              <a:off x="-4505024" y="4221648"/>
              <a:ext cx="4171167" cy="1005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1740" y="4364963"/>
              <a:ext cx="3852672" cy="719328"/>
            </a:xfrm>
            <a:prstGeom prst="rect">
              <a:avLst/>
            </a:prstGeom>
          </p:spPr>
        </p:pic>
      </p:grpSp>
      <p:sp>
        <p:nvSpPr>
          <p:cNvPr id="164" name="Textfeld 163"/>
          <p:cNvSpPr txBox="1"/>
          <p:nvPr/>
        </p:nvSpPr>
        <p:spPr>
          <a:xfrm>
            <a:off x="482360" y="3180657"/>
            <a:ext cx="6199255" cy="276999"/>
          </a:xfrm>
          <a:prstGeom prst="rect">
            <a:avLst/>
          </a:prstGeom>
          <a:noFill/>
        </p:spPr>
        <p:txBody>
          <a:bodyPr wrap="square" rtlCol="0">
            <a:spAutoFit/>
          </a:bodyPr>
          <a:lstStyle/>
          <a:p>
            <a:pPr>
              <a:spcBef>
                <a:spcPts val="2000"/>
              </a:spcBef>
            </a:pPr>
            <a:r>
              <a:rPr lang="de-DE" sz="1200" b="1" err="1">
                <a:solidFill>
                  <a:srgbClr val="00628E"/>
                </a:solidFill>
                <a:latin typeface="Arial" panose="020B0604020202020204" pitchFamily="34" charset="0"/>
                <a:cs typeface="Arial" panose="020B0604020202020204" pitchFamily="34" charset="0"/>
              </a:rPr>
              <a:t>Overview</a:t>
            </a:r>
            <a:endParaRPr lang="de-DE" sz="1200" b="1">
              <a:solidFill>
                <a:srgbClr val="00628E"/>
              </a:solidFill>
              <a:latin typeface="Arial" panose="020B0604020202020204" pitchFamily="34" charset="0"/>
              <a:cs typeface="Arial" panose="020B0604020202020204" pitchFamily="34" charset="0"/>
            </a:endParaRPr>
          </a:p>
        </p:txBody>
      </p:sp>
      <p:grpSp>
        <p:nvGrpSpPr>
          <p:cNvPr id="48" name="Gruppieren 47"/>
          <p:cNvGrpSpPr>
            <a:grpSpLocks noChangeAspect="1"/>
          </p:cNvGrpSpPr>
          <p:nvPr/>
        </p:nvGrpSpPr>
        <p:grpSpPr>
          <a:xfrm>
            <a:off x="264199" y="3161128"/>
            <a:ext cx="225590" cy="232066"/>
            <a:chOff x="5745163" y="6319838"/>
            <a:chExt cx="331788" cy="341313"/>
          </a:xfrm>
        </p:grpSpPr>
        <p:sp>
          <p:nvSpPr>
            <p:cNvPr id="49" name="Oval 564"/>
            <p:cNvSpPr>
              <a:spLocks noChangeArrowheads="1"/>
            </p:cNvSpPr>
            <p:nvPr/>
          </p:nvSpPr>
          <p:spPr bwMode="auto">
            <a:xfrm>
              <a:off x="5745163" y="6319838"/>
              <a:ext cx="331788" cy="341313"/>
            </a:xfrm>
            <a:prstGeom prst="ellipse">
              <a:avLst/>
            </a:prstGeom>
            <a:noFill/>
            <a:ln w="12700" cap="rnd">
              <a:solidFill>
                <a:srgbClr val="0062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a:ln>
                  <a:noFill/>
                </a:ln>
                <a:solidFill>
                  <a:srgbClr val="002D64"/>
                </a:solidFill>
                <a:effectLst/>
                <a:uLnTx/>
                <a:uFillTx/>
                <a:latin typeface="Arial"/>
              </a:endParaRPr>
            </a:p>
          </p:txBody>
        </p:sp>
        <p:sp>
          <p:nvSpPr>
            <p:cNvPr id="50" name="Line 565"/>
            <p:cNvSpPr>
              <a:spLocks noChangeShapeType="1"/>
            </p:cNvSpPr>
            <p:nvPr/>
          </p:nvSpPr>
          <p:spPr bwMode="auto">
            <a:xfrm>
              <a:off x="5865813" y="6599238"/>
              <a:ext cx="90488" cy="0"/>
            </a:xfrm>
            <a:prstGeom prst="line">
              <a:avLst/>
            </a:prstGeom>
            <a:noFill/>
            <a:ln w="12700" cap="rnd">
              <a:solidFill>
                <a:srgbClr val="00628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a:ln>
                  <a:noFill/>
                </a:ln>
                <a:solidFill>
                  <a:srgbClr val="002D64"/>
                </a:solidFill>
                <a:effectLst/>
                <a:uLnTx/>
                <a:uFillTx/>
                <a:latin typeface="Arial"/>
              </a:endParaRPr>
            </a:p>
          </p:txBody>
        </p:sp>
        <p:sp>
          <p:nvSpPr>
            <p:cNvPr id="51" name="Freeform 566"/>
            <p:cNvSpPr>
              <a:spLocks/>
            </p:cNvSpPr>
            <p:nvPr/>
          </p:nvSpPr>
          <p:spPr bwMode="auto">
            <a:xfrm>
              <a:off x="5881688" y="6459538"/>
              <a:ext cx="30163" cy="131763"/>
            </a:xfrm>
            <a:custGeom>
              <a:avLst/>
              <a:gdLst>
                <a:gd name="T0" fmla="*/ 0 w 19"/>
                <a:gd name="T1" fmla="*/ 0 h 83"/>
                <a:gd name="T2" fmla="*/ 19 w 19"/>
                <a:gd name="T3" fmla="*/ 0 h 83"/>
                <a:gd name="T4" fmla="*/ 19 w 19"/>
                <a:gd name="T5" fmla="*/ 83 h 83"/>
              </a:gdLst>
              <a:ahLst/>
              <a:cxnLst>
                <a:cxn ang="0">
                  <a:pos x="T0" y="T1"/>
                </a:cxn>
                <a:cxn ang="0">
                  <a:pos x="T2" y="T3"/>
                </a:cxn>
                <a:cxn ang="0">
                  <a:pos x="T4" y="T5"/>
                </a:cxn>
              </a:cxnLst>
              <a:rect l="0" t="0" r="r" b="b"/>
              <a:pathLst>
                <a:path w="19" h="83">
                  <a:moveTo>
                    <a:pt x="0" y="0"/>
                  </a:moveTo>
                  <a:lnTo>
                    <a:pt x="19" y="0"/>
                  </a:lnTo>
                  <a:lnTo>
                    <a:pt x="19" y="83"/>
                  </a:lnTo>
                </a:path>
              </a:pathLst>
            </a:custGeom>
            <a:noFill/>
            <a:ln w="12700" cap="rnd">
              <a:solidFill>
                <a:srgbClr val="0062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a:ln>
                  <a:noFill/>
                </a:ln>
                <a:solidFill>
                  <a:srgbClr val="002D64"/>
                </a:solidFill>
                <a:effectLst/>
                <a:uLnTx/>
                <a:uFillTx/>
                <a:latin typeface="Arial"/>
              </a:endParaRPr>
            </a:p>
          </p:txBody>
        </p:sp>
        <p:sp>
          <p:nvSpPr>
            <p:cNvPr id="52" name="Oval 567"/>
            <p:cNvSpPr>
              <a:spLocks noChangeArrowheads="1"/>
            </p:cNvSpPr>
            <p:nvPr/>
          </p:nvSpPr>
          <p:spPr bwMode="auto">
            <a:xfrm>
              <a:off x="5895975" y="6389688"/>
              <a:ext cx="15875" cy="15875"/>
            </a:xfrm>
            <a:prstGeom prst="ellipse">
              <a:avLst/>
            </a:prstGeom>
            <a:noFill/>
            <a:ln w="12700" cap="flat">
              <a:solidFill>
                <a:srgbClr val="00628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a:ln>
                  <a:noFill/>
                </a:ln>
                <a:solidFill>
                  <a:srgbClr val="002D64"/>
                </a:solidFill>
                <a:effectLst/>
                <a:uLnTx/>
                <a:uFillTx/>
                <a:latin typeface="Arial"/>
              </a:endParaRPr>
            </a:p>
          </p:txBody>
        </p:sp>
      </p:grpSp>
      <p:sp>
        <p:nvSpPr>
          <p:cNvPr id="58" name="Rechteck 57"/>
          <p:cNvSpPr/>
          <p:nvPr/>
        </p:nvSpPr>
        <p:spPr>
          <a:xfrm>
            <a:off x="185551" y="2495237"/>
            <a:ext cx="6550681" cy="60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a:solidFill>
                  <a:srgbClr val="0074AA"/>
                </a:solidFill>
                <a:latin typeface="Arial" panose="020B0604020202020204" pitchFamily="34" charset="0"/>
                <a:cs typeface="Arial" panose="020B0604020202020204" pitchFamily="34" charset="0"/>
              </a:rPr>
              <a:t>Bertelsmann Cloud Curriculum </a:t>
            </a:r>
          </a:p>
          <a:p>
            <a:r>
              <a:rPr lang="de-DE" sz="1400">
                <a:solidFill>
                  <a:srgbClr val="0074AA"/>
                </a:solidFill>
                <a:latin typeface="Arial" panose="020B0604020202020204" pitchFamily="34" charset="0"/>
                <a:cs typeface="Arial" panose="020B0604020202020204" pitchFamily="34" charset="0"/>
              </a:rPr>
              <a:t>FAQs </a:t>
            </a:r>
            <a:r>
              <a:rPr lang="de-DE" sz="1400" err="1">
                <a:solidFill>
                  <a:srgbClr val="0074AA"/>
                </a:solidFill>
                <a:latin typeface="Arial" panose="020B0604020202020204" pitchFamily="34" charset="0"/>
                <a:cs typeface="Arial" panose="020B0604020202020204" pitchFamily="34" charset="0"/>
              </a:rPr>
              <a:t>for</a:t>
            </a:r>
            <a:r>
              <a:rPr lang="de-DE" sz="1400">
                <a:solidFill>
                  <a:srgbClr val="0074AA"/>
                </a:solidFill>
                <a:latin typeface="Arial" panose="020B0604020202020204" pitchFamily="34" charset="0"/>
                <a:cs typeface="Arial" panose="020B0604020202020204" pitchFamily="34" charset="0"/>
              </a:rPr>
              <a:t> Bertelsmann </a:t>
            </a:r>
            <a:r>
              <a:rPr lang="de-DE" sz="1400" err="1">
                <a:solidFill>
                  <a:srgbClr val="0074AA"/>
                </a:solidFill>
                <a:latin typeface="Arial" panose="020B0604020202020204" pitchFamily="34" charset="0"/>
                <a:cs typeface="Arial" panose="020B0604020202020204" pitchFamily="34" charset="0"/>
              </a:rPr>
              <a:t>Employees</a:t>
            </a:r>
            <a:endParaRPr lang="de-DE" sz="1400">
              <a:solidFill>
                <a:srgbClr val="0074AA"/>
              </a:solidFill>
              <a:latin typeface="Arial" panose="020B0604020202020204" pitchFamily="34" charset="0"/>
              <a:cs typeface="Arial" panose="020B0604020202020204" pitchFamily="34" charset="0"/>
            </a:endParaRPr>
          </a:p>
        </p:txBody>
      </p:sp>
      <p:graphicFrame>
        <p:nvGraphicFramePr>
          <p:cNvPr id="16" name="Tabelle 15"/>
          <p:cNvGraphicFramePr>
            <a:graphicFrameLocks noGrp="1"/>
          </p:cNvGraphicFramePr>
          <p:nvPr>
            <p:extLst>
              <p:ext uri="{D42A27DB-BD31-4B8C-83A1-F6EECF244321}">
                <p14:modId xmlns:p14="http://schemas.microsoft.com/office/powerpoint/2010/main" val="1809189147"/>
              </p:ext>
            </p:extLst>
          </p:nvPr>
        </p:nvGraphicFramePr>
        <p:xfrm>
          <a:off x="222692" y="3505418"/>
          <a:ext cx="6476399" cy="1980000"/>
        </p:xfrm>
        <a:graphic>
          <a:graphicData uri="http://schemas.openxmlformats.org/drawingml/2006/table">
            <a:tbl>
              <a:tblPr firstRow="1" bandRow="1">
                <a:effectLst/>
                <a:tableStyleId>{5C22544A-7EE6-4342-B048-85BDC9FD1C3A}</a:tableStyleId>
              </a:tblPr>
              <a:tblGrid>
                <a:gridCol w="6090436">
                  <a:extLst>
                    <a:ext uri="{9D8B030D-6E8A-4147-A177-3AD203B41FA5}">
                      <a16:colId xmlns:a16="http://schemas.microsoft.com/office/drawing/2014/main" val="3807273641"/>
                    </a:ext>
                  </a:extLst>
                </a:gridCol>
                <a:gridCol w="385963">
                  <a:extLst>
                    <a:ext uri="{9D8B030D-6E8A-4147-A177-3AD203B41FA5}">
                      <a16:colId xmlns:a16="http://schemas.microsoft.com/office/drawing/2014/main" val="2506982909"/>
                    </a:ext>
                  </a:extLst>
                </a:gridCol>
              </a:tblGrid>
              <a:tr h="396000">
                <a:tc>
                  <a:txBody>
                    <a:bodyPr/>
                    <a:lstStyle/>
                    <a:p>
                      <a:pPr marL="0" marR="0" lvl="0" indent="0" algn="just" defTabSz="685800" rtl="0" eaLnBrk="1" fontAlgn="auto" latinLnBrk="0" hangingPunct="1">
                        <a:lnSpc>
                          <a:spcPct val="200000"/>
                        </a:lnSpc>
                        <a:spcBef>
                          <a:spcPts val="0"/>
                        </a:spcBef>
                        <a:spcAft>
                          <a:spcPts val="0"/>
                        </a:spcAft>
                        <a:buClrTx/>
                        <a:buSzTx/>
                        <a:buFontTx/>
                        <a:buNone/>
                        <a:tabLst/>
                        <a:defRPr/>
                      </a:pPr>
                      <a:r>
                        <a:rPr lang="de-DE" sz="1100" b="0" u="none" noProof="0" err="1">
                          <a:solidFill>
                            <a:srgbClr val="002D64"/>
                          </a:solidFill>
                          <a:latin typeface="Arial" panose="020B0604020202020204" pitchFamily="34" charset="0"/>
                          <a:cs typeface="Arial" panose="020B0604020202020204" pitchFamily="34" charset="0"/>
                          <a:hlinkClick r:id="rId5" action="ppaction://hlinksldjump"/>
                        </a:rPr>
                        <a:t>Organizational</a:t>
                      </a:r>
                      <a:r>
                        <a:rPr lang="de-DE" sz="1100" b="0" u="none" noProof="0">
                          <a:solidFill>
                            <a:srgbClr val="002D64"/>
                          </a:solidFill>
                          <a:latin typeface="Arial" panose="020B0604020202020204" pitchFamily="34" charset="0"/>
                          <a:cs typeface="Arial" panose="020B0604020202020204" pitchFamily="34" charset="0"/>
                          <a:hlinkClick r:id="rId5" action="ppaction://hlinksldjump"/>
                        </a:rPr>
                        <a:t> </a:t>
                      </a:r>
                      <a:r>
                        <a:rPr lang="de-DE" sz="1100" b="0" u="none" baseline="0" noProof="0">
                          <a:solidFill>
                            <a:srgbClr val="002D64"/>
                          </a:solidFill>
                          <a:latin typeface="Arial" panose="020B0604020202020204" pitchFamily="34" charset="0"/>
                          <a:cs typeface="Arial" panose="020B0604020202020204" pitchFamily="34" charset="0"/>
                          <a:hlinkClick r:id="rId5" action="ppaction://hlinksldjump"/>
                        </a:rPr>
                        <a:t>.…………………………………………………………………………………….…...…</a:t>
                      </a:r>
                      <a:endParaRPr lang="de-DE" sz="1100" b="0" u="none" noProof="0">
                        <a:solidFill>
                          <a:srgbClr val="002D64"/>
                        </a:solidFill>
                        <a:latin typeface="Arial" panose="020B0604020202020204" pitchFamily="34" charset="0"/>
                        <a:cs typeface="Arial" panose="020B0604020202020204" pitchFamily="34" charset="0"/>
                      </a:endParaRPr>
                    </a:p>
                  </a:txBody>
                  <a:tcPr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200000"/>
                        </a:lnSpc>
                        <a:spcBef>
                          <a:spcPts val="0"/>
                        </a:spcBef>
                        <a:spcAft>
                          <a:spcPts val="0"/>
                        </a:spcAft>
                        <a:buClrTx/>
                        <a:buSzTx/>
                        <a:buFontTx/>
                        <a:buNone/>
                        <a:tabLst/>
                        <a:defRPr/>
                      </a:pPr>
                      <a:r>
                        <a:rPr lang="de-DE" sz="1100" b="0" noProof="0">
                          <a:solidFill>
                            <a:srgbClr val="002D64"/>
                          </a:solidFill>
                          <a:latin typeface="Arial" panose="020B0604020202020204" pitchFamily="34" charset="0"/>
                          <a:cs typeface="Arial" panose="020B0604020202020204" pitchFamily="34" charset="0"/>
                          <a:hlinkClick r:id="rId5" action="ppaction://hlinksldjump"/>
                        </a:rPr>
                        <a:t>27</a:t>
                      </a:r>
                      <a:endParaRPr lang="de-DE" sz="1100" b="0" noProof="0">
                        <a:solidFill>
                          <a:srgbClr val="002D64"/>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5811587"/>
                  </a:ext>
                </a:extLst>
              </a:tr>
              <a:tr h="396000">
                <a:tc>
                  <a:txBody>
                    <a:bodyPr/>
                    <a:lstStyle/>
                    <a:p>
                      <a:pPr marL="342900" marR="0" lvl="1" indent="0" algn="just" defTabSz="685800" rtl="0" eaLnBrk="1" fontAlgn="auto" latinLnBrk="0" hangingPunct="1">
                        <a:lnSpc>
                          <a:spcPct val="200000"/>
                        </a:lnSpc>
                        <a:spcBef>
                          <a:spcPts val="0"/>
                        </a:spcBef>
                        <a:spcAft>
                          <a:spcPts val="0"/>
                        </a:spcAft>
                        <a:buClrTx/>
                        <a:buSzTx/>
                        <a:buFontTx/>
                        <a:buNone/>
                        <a:tabLst/>
                        <a:defRPr/>
                      </a:pPr>
                      <a:r>
                        <a:rPr lang="de-DE" sz="1100" b="0" u="none" kern="1200" noProof="0">
                          <a:solidFill>
                            <a:srgbClr val="002D64"/>
                          </a:solidFill>
                          <a:latin typeface="Arial" panose="020B0604020202020204" pitchFamily="34" charset="0"/>
                          <a:ea typeface="+mn-ea"/>
                          <a:cs typeface="Arial" panose="020B0604020202020204" pitchFamily="34" charset="0"/>
                          <a:hlinkClick r:id="rId6" action="ppaction://hlinksldjump"/>
                        </a:rPr>
                        <a:t>Legal </a:t>
                      </a:r>
                      <a:r>
                        <a:rPr lang="de-DE" sz="1100" b="0" u="none" baseline="0" noProof="0">
                          <a:solidFill>
                            <a:srgbClr val="002D64"/>
                          </a:solidFill>
                          <a:latin typeface="Arial" panose="020B0604020202020204" pitchFamily="34" charset="0"/>
                          <a:cs typeface="Arial" panose="020B0604020202020204" pitchFamily="34" charset="0"/>
                          <a:hlinkClick r:id="rId6" action="ppaction://hlinksldjump"/>
                        </a:rPr>
                        <a:t>.……………………………………………………………………………………...…………</a:t>
                      </a:r>
                      <a:endParaRPr lang="de-DE" sz="1100" b="0" u="none" kern="1200" noProof="0">
                        <a:solidFill>
                          <a:srgbClr val="002D64"/>
                        </a:solidFill>
                        <a:latin typeface="Arial" panose="020B0604020202020204" pitchFamily="34" charset="0"/>
                        <a:ea typeface="+mn-ea"/>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200000"/>
                        </a:lnSpc>
                        <a:spcBef>
                          <a:spcPts val="0"/>
                        </a:spcBef>
                        <a:spcAft>
                          <a:spcPts val="0"/>
                        </a:spcAft>
                        <a:buClrTx/>
                        <a:buSzTx/>
                        <a:buFontTx/>
                        <a:buNone/>
                        <a:tabLst/>
                        <a:defRPr/>
                      </a:pPr>
                      <a:r>
                        <a:rPr lang="de-DE" sz="1100" b="0" noProof="0">
                          <a:solidFill>
                            <a:srgbClr val="002D64"/>
                          </a:solidFill>
                          <a:latin typeface="Arial" panose="020B0604020202020204" pitchFamily="34" charset="0"/>
                          <a:cs typeface="Arial" panose="020B0604020202020204" pitchFamily="34" charset="0"/>
                          <a:hlinkClick r:id="rId6" action="ppaction://hlinksldjump"/>
                        </a:rPr>
                        <a:t>28</a:t>
                      </a:r>
                      <a:endParaRPr lang="de-DE" sz="1100" b="0" noProof="0">
                        <a:solidFill>
                          <a:srgbClr val="002D64"/>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68686715"/>
                  </a:ext>
                </a:extLst>
              </a:tr>
              <a:tr h="396000">
                <a:tc>
                  <a:txBody>
                    <a:bodyPr/>
                    <a:lstStyle/>
                    <a:p>
                      <a:pPr marL="342900" marR="0" lvl="1" indent="0" algn="just" defTabSz="685800" rtl="0" eaLnBrk="1" fontAlgn="auto" latinLnBrk="0" hangingPunct="1">
                        <a:lnSpc>
                          <a:spcPct val="200000"/>
                        </a:lnSpc>
                        <a:spcBef>
                          <a:spcPts val="0"/>
                        </a:spcBef>
                        <a:spcAft>
                          <a:spcPts val="0"/>
                        </a:spcAft>
                        <a:buClrTx/>
                        <a:buSzTx/>
                        <a:buFontTx/>
                        <a:buNone/>
                        <a:tabLst/>
                        <a:defRPr/>
                      </a:pPr>
                      <a:r>
                        <a:rPr lang="de-DE" sz="1100" b="0" u="none" kern="1200" noProof="0">
                          <a:solidFill>
                            <a:srgbClr val="002D64"/>
                          </a:solidFill>
                          <a:latin typeface="Arial" panose="020B0604020202020204" pitchFamily="34" charset="0"/>
                          <a:ea typeface="+mn-ea"/>
                          <a:cs typeface="Arial" panose="020B0604020202020204" pitchFamily="34" charset="0"/>
                          <a:hlinkClick r:id="rId6" action="ppaction://hlinksldjump"/>
                        </a:rPr>
                        <a:t>Data </a:t>
                      </a:r>
                      <a:r>
                        <a:rPr lang="de-DE" sz="1100" b="0" u="none" kern="1200" noProof="0" err="1">
                          <a:solidFill>
                            <a:srgbClr val="002D64"/>
                          </a:solidFill>
                          <a:latin typeface="Arial" panose="020B0604020202020204" pitchFamily="34" charset="0"/>
                          <a:ea typeface="+mn-ea"/>
                          <a:cs typeface="Arial" panose="020B0604020202020204" pitchFamily="34" charset="0"/>
                          <a:hlinkClick r:id="rId6" action="ppaction://hlinksldjump"/>
                        </a:rPr>
                        <a:t>Protection</a:t>
                      </a:r>
                      <a:r>
                        <a:rPr lang="de-DE" sz="1100" b="0" u="none" kern="1200" noProof="0">
                          <a:solidFill>
                            <a:srgbClr val="002D64"/>
                          </a:solidFill>
                          <a:latin typeface="Arial" panose="020B0604020202020204" pitchFamily="34" charset="0"/>
                          <a:ea typeface="+mn-ea"/>
                          <a:cs typeface="Arial" panose="020B0604020202020204" pitchFamily="34" charset="0"/>
                          <a:hlinkClick r:id="rId6" action="ppaction://hlinksldjump"/>
                        </a:rPr>
                        <a:t> </a:t>
                      </a:r>
                      <a:r>
                        <a:rPr lang="de-DE" sz="1100" b="0" u="none" baseline="0" noProof="0">
                          <a:solidFill>
                            <a:srgbClr val="002D64"/>
                          </a:solidFill>
                          <a:latin typeface="Arial" panose="020B0604020202020204" pitchFamily="34" charset="0"/>
                          <a:cs typeface="Arial" panose="020B0604020202020204" pitchFamily="34" charset="0"/>
                          <a:hlinkClick r:id="rId6" action="ppaction://hlinksldjump"/>
                        </a:rPr>
                        <a:t>.……………………………………………………………………………….……</a:t>
                      </a:r>
                      <a:endParaRPr lang="de-DE" sz="1100" b="0" u="none" kern="1200" noProof="0">
                        <a:solidFill>
                          <a:srgbClr val="002D64"/>
                        </a:solidFill>
                        <a:latin typeface="Arial" panose="020B0604020202020204" pitchFamily="34" charset="0"/>
                        <a:ea typeface="+mn-ea"/>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200000"/>
                        </a:lnSpc>
                        <a:spcBef>
                          <a:spcPts val="0"/>
                        </a:spcBef>
                        <a:spcAft>
                          <a:spcPts val="0"/>
                        </a:spcAft>
                        <a:buClrTx/>
                        <a:buSzTx/>
                        <a:buFontTx/>
                        <a:buNone/>
                        <a:tabLst/>
                        <a:defRPr/>
                      </a:pPr>
                      <a:r>
                        <a:rPr lang="de-DE" sz="1100" b="0" noProof="0">
                          <a:solidFill>
                            <a:srgbClr val="002D64"/>
                          </a:solidFill>
                          <a:latin typeface="Arial" panose="020B0604020202020204" pitchFamily="34" charset="0"/>
                          <a:cs typeface="Arial" panose="020B0604020202020204" pitchFamily="34" charset="0"/>
                          <a:hlinkClick r:id="rId6" action="ppaction://hlinksldjump"/>
                        </a:rPr>
                        <a:t>28</a:t>
                      </a:r>
                      <a:endParaRPr lang="de-DE" sz="1100" b="0" noProof="0">
                        <a:solidFill>
                          <a:srgbClr val="002D64"/>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2956692"/>
                  </a:ext>
                </a:extLst>
              </a:tr>
              <a:tr h="396000">
                <a:tc>
                  <a:txBody>
                    <a:bodyPr/>
                    <a:lstStyle/>
                    <a:p>
                      <a:pPr marL="342900" marR="0" lvl="1" indent="0" algn="just" defTabSz="685800" rtl="0" eaLnBrk="1" fontAlgn="auto" latinLnBrk="0" hangingPunct="1">
                        <a:lnSpc>
                          <a:spcPct val="200000"/>
                        </a:lnSpc>
                        <a:spcBef>
                          <a:spcPts val="0"/>
                        </a:spcBef>
                        <a:spcAft>
                          <a:spcPts val="0"/>
                        </a:spcAft>
                        <a:buClrTx/>
                        <a:buSzTx/>
                        <a:buFontTx/>
                        <a:buNone/>
                        <a:tabLst/>
                        <a:defRPr/>
                      </a:pPr>
                      <a:r>
                        <a:rPr lang="de-DE" sz="1100" b="0" u="none" kern="1200" noProof="0">
                          <a:solidFill>
                            <a:srgbClr val="002D64"/>
                          </a:solidFill>
                          <a:latin typeface="Arial" panose="020B0604020202020204" pitchFamily="34" charset="0"/>
                          <a:ea typeface="+mn-ea"/>
                          <a:cs typeface="Arial" panose="020B0604020202020204" pitchFamily="34" charset="0"/>
                          <a:hlinkClick r:id="rId7" action="ppaction://hlinksldjump"/>
                        </a:rPr>
                        <a:t>Peoplenet &amp; Reporting </a:t>
                      </a:r>
                      <a:r>
                        <a:rPr lang="de-DE" sz="1100" b="0" u="none" baseline="0" noProof="0">
                          <a:solidFill>
                            <a:srgbClr val="002D64"/>
                          </a:solidFill>
                          <a:latin typeface="Arial" panose="020B0604020202020204" pitchFamily="34" charset="0"/>
                          <a:cs typeface="Arial" panose="020B0604020202020204" pitchFamily="34" charset="0"/>
                          <a:hlinkClick r:id="rId7" action="ppaction://hlinksldjump"/>
                        </a:rPr>
                        <a:t>.……………………………………………………………………………</a:t>
                      </a:r>
                      <a:endParaRPr lang="de-DE" sz="1100" b="0" u="none" kern="1200" noProof="0">
                        <a:solidFill>
                          <a:srgbClr val="002D64"/>
                        </a:solidFill>
                        <a:latin typeface="Arial" panose="020B0604020202020204" pitchFamily="34" charset="0"/>
                        <a:ea typeface="+mn-ea"/>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200000"/>
                        </a:lnSpc>
                        <a:spcBef>
                          <a:spcPts val="0"/>
                        </a:spcBef>
                        <a:spcAft>
                          <a:spcPts val="0"/>
                        </a:spcAft>
                        <a:buClrTx/>
                        <a:buSzTx/>
                        <a:buFontTx/>
                        <a:buNone/>
                        <a:tabLst/>
                        <a:defRPr/>
                      </a:pPr>
                      <a:r>
                        <a:rPr lang="de-DE" sz="1100" b="0" noProof="0">
                          <a:solidFill>
                            <a:srgbClr val="002D64"/>
                          </a:solidFill>
                          <a:latin typeface="Arial" panose="020B0604020202020204" pitchFamily="34" charset="0"/>
                          <a:cs typeface="Arial" panose="020B0604020202020204" pitchFamily="34" charset="0"/>
                          <a:hlinkClick r:id="rId7" action="ppaction://hlinksldjump"/>
                        </a:rPr>
                        <a:t>29</a:t>
                      </a:r>
                      <a:endParaRPr lang="de-DE" sz="1100" b="0" noProof="0">
                        <a:solidFill>
                          <a:srgbClr val="002D64"/>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1774277"/>
                  </a:ext>
                </a:extLst>
              </a:tr>
              <a:tr h="396000">
                <a:tc>
                  <a:txBody>
                    <a:bodyPr/>
                    <a:lstStyle/>
                    <a:p>
                      <a:pPr marL="342900" marR="0" lvl="1" indent="0" algn="just" defTabSz="685800" rtl="0" eaLnBrk="1" fontAlgn="auto" latinLnBrk="0" hangingPunct="1">
                        <a:lnSpc>
                          <a:spcPct val="200000"/>
                        </a:lnSpc>
                        <a:spcBef>
                          <a:spcPts val="0"/>
                        </a:spcBef>
                        <a:spcAft>
                          <a:spcPts val="0"/>
                        </a:spcAft>
                        <a:buClrTx/>
                        <a:buSzTx/>
                        <a:buFontTx/>
                        <a:buNone/>
                        <a:tabLst/>
                        <a:defRPr/>
                      </a:pPr>
                      <a:r>
                        <a:rPr lang="de-DE" sz="1100" b="0" u="none" kern="1200" noProof="0" err="1">
                          <a:solidFill>
                            <a:srgbClr val="002D64"/>
                          </a:solidFill>
                          <a:latin typeface="Arial" panose="020B0604020202020204" pitchFamily="34" charset="0"/>
                          <a:ea typeface="+mn-ea"/>
                          <a:cs typeface="Arial" panose="020B0604020202020204" pitchFamily="34" charset="0"/>
                          <a:hlinkClick r:id="rId7" action="ppaction://hlinksldjump"/>
                        </a:rPr>
                        <a:t>Contact</a:t>
                      </a:r>
                      <a:r>
                        <a:rPr lang="de-DE" sz="1100" b="0" u="none" kern="1200" noProof="0">
                          <a:solidFill>
                            <a:srgbClr val="002D64"/>
                          </a:solidFill>
                          <a:latin typeface="Arial" panose="020B0604020202020204" pitchFamily="34" charset="0"/>
                          <a:ea typeface="+mn-ea"/>
                          <a:cs typeface="Arial" panose="020B0604020202020204" pitchFamily="34" charset="0"/>
                          <a:hlinkClick r:id="rId7" action="ppaction://hlinksldjump"/>
                        </a:rPr>
                        <a:t> </a:t>
                      </a:r>
                      <a:r>
                        <a:rPr lang="de-DE" sz="1100" b="0" u="none" baseline="0" noProof="0">
                          <a:solidFill>
                            <a:srgbClr val="002D64"/>
                          </a:solidFill>
                          <a:latin typeface="Arial" panose="020B0604020202020204" pitchFamily="34" charset="0"/>
                          <a:cs typeface="Arial" panose="020B0604020202020204" pitchFamily="34" charset="0"/>
                          <a:hlinkClick r:id="rId7" action="ppaction://hlinksldjump"/>
                        </a:rPr>
                        <a:t>.……………………………………………………………………………………………...</a:t>
                      </a:r>
                      <a:endParaRPr lang="de-DE" sz="1100" b="0" u="none" kern="1200" noProof="0">
                        <a:solidFill>
                          <a:srgbClr val="002D64"/>
                        </a:solidFill>
                        <a:latin typeface="Arial" panose="020B0604020202020204" pitchFamily="34" charset="0"/>
                        <a:ea typeface="+mn-ea"/>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200000"/>
                        </a:lnSpc>
                        <a:spcBef>
                          <a:spcPts val="0"/>
                        </a:spcBef>
                        <a:spcAft>
                          <a:spcPts val="0"/>
                        </a:spcAft>
                        <a:buClrTx/>
                        <a:buSzTx/>
                        <a:buFontTx/>
                        <a:buNone/>
                        <a:tabLst/>
                        <a:defRPr/>
                      </a:pPr>
                      <a:r>
                        <a:rPr lang="de-DE" sz="1100" b="0" noProof="0">
                          <a:solidFill>
                            <a:srgbClr val="002D64"/>
                          </a:solidFill>
                          <a:latin typeface="Arial" panose="020B0604020202020204" pitchFamily="34" charset="0"/>
                          <a:cs typeface="Arial" panose="020B0604020202020204" pitchFamily="34" charset="0"/>
                          <a:hlinkClick r:id="rId7" action="ppaction://hlinksldjump"/>
                        </a:rPr>
                        <a:t>29</a:t>
                      </a:r>
                      <a:endParaRPr lang="de-DE" sz="1100" b="0" noProof="0">
                        <a:solidFill>
                          <a:srgbClr val="002D64"/>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58712052"/>
                  </a:ext>
                </a:extLst>
              </a:tr>
            </a:tbl>
          </a:graphicData>
        </a:graphic>
      </p:graphicFrame>
    </p:spTree>
    <p:extLst>
      <p:ext uri="{BB962C8B-B14F-4D97-AF65-F5344CB8AC3E}">
        <p14:creationId xmlns:p14="http://schemas.microsoft.com/office/powerpoint/2010/main" val="3721815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1845582-AC88-451A-9863-F6D2A684847D}"/>
              </a:ext>
            </a:extLst>
          </p:cNvPr>
          <p:cNvPicPr>
            <a:picLocks noChangeAspect="1"/>
          </p:cNvPicPr>
          <p:nvPr/>
        </p:nvPicPr>
        <p:blipFill rotWithShape="1">
          <a:blip r:embed="rId3">
            <a:extLst>
              <a:ext uri="{28A0092B-C50C-407E-A947-70E740481C1C}">
                <a14:useLocalDpi xmlns:a14="http://schemas.microsoft.com/office/drawing/2010/main" val="0"/>
              </a:ext>
            </a:extLst>
          </a:blip>
          <a:srcRect l="13012"/>
          <a:stretch/>
        </p:blipFill>
        <p:spPr>
          <a:xfrm>
            <a:off x="192437" y="154771"/>
            <a:ext cx="6477633" cy="2298165"/>
          </a:xfrm>
          <a:prstGeom prst="rect">
            <a:avLst/>
          </a:prstGeom>
        </p:spPr>
      </p:pic>
      <p:sp>
        <p:nvSpPr>
          <p:cNvPr id="6" name="Rechteck 5"/>
          <p:cNvSpPr/>
          <p:nvPr/>
        </p:nvSpPr>
        <p:spPr>
          <a:xfrm>
            <a:off x="187367" y="2268846"/>
            <a:ext cx="6476400" cy="7469514"/>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5000"/>
              </a:lnSpc>
              <a:spcBef>
                <a:spcPts val="600"/>
              </a:spcBef>
              <a:spcAft>
                <a:spcPts val="600"/>
              </a:spcAft>
            </a:pPr>
            <a:endParaRPr lang="de-DE" sz="1200" b="1">
              <a:solidFill>
                <a:schemeClr val="tx1"/>
              </a:solidFill>
              <a:latin typeface="Arial" panose="020B0604020202020204" pitchFamily="34" charset="0"/>
              <a:ea typeface="Arial" panose="020B0604020202020204" pitchFamily="34" charset="0"/>
              <a:cs typeface="Arial" panose="020B0604020202020204" pitchFamily="34" charset="0"/>
            </a:endParaRPr>
          </a:p>
        </p:txBody>
      </p:sp>
      <p:grpSp>
        <p:nvGrpSpPr>
          <p:cNvPr id="4" name="Gruppieren 3"/>
          <p:cNvGrpSpPr/>
          <p:nvPr/>
        </p:nvGrpSpPr>
        <p:grpSpPr>
          <a:xfrm>
            <a:off x="4562994" y="1730530"/>
            <a:ext cx="2185688" cy="527121"/>
            <a:chOff x="-4505024" y="4221648"/>
            <a:chExt cx="4171167" cy="1005958"/>
          </a:xfrm>
        </p:grpSpPr>
        <p:sp>
          <p:nvSpPr>
            <p:cNvPr id="3" name="Rechteck 2"/>
            <p:cNvSpPr/>
            <p:nvPr/>
          </p:nvSpPr>
          <p:spPr>
            <a:xfrm>
              <a:off x="-4505024" y="4221648"/>
              <a:ext cx="4171167" cy="1005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1740" y="4364963"/>
              <a:ext cx="3852672" cy="719328"/>
            </a:xfrm>
            <a:prstGeom prst="rect">
              <a:avLst/>
            </a:prstGeom>
          </p:spPr>
        </p:pic>
      </p:grpSp>
      <p:sp>
        <p:nvSpPr>
          <p:cNvPr id="51" name="Foliennummernplatzhalter 50"/>
          <p:cNvSpPr>
            <a:spLocks noGrp="1"/>
          </p:cNvSpPr>
          <p:nvPr>
            <p:ph type="sldNum" sz="quarter" idx="12"/>
          </p:nvPr>
        </p:nvSpPr>
        <p:spPr>
          <a:xfrm>
            <a:off x="4981047" y="9184588"/>
            <a:ext cx="1543050" cy="527403"/>
          </a:xfrm>
        </p:spPr>
        <p:txBody>
          <a:bodyPr/>
          <a:lstStyle/>
          <a:p>
            <a:r>
              <a:rPr lang="de-DE">
                <a:solidFill>
                  <a:srgbClr val="002D64"/>
                </a:solidFill>
                <a:latin typeface="Arial" panose="020B0604020202020204" pitchFamily="34" charset="0"/>
                <a:cs typeface="Arial" panose="020B0604020202020204" pitchFamily="34" charset="0"/>
              </a:rPr>
              <a:t> </a:t>
            </a:r>
            <a:fld id="{B367C774-BF47-4908-8078-F07A9743E7EB}" type="slidenum">
              <a:rPr lang="de-DE" smtClean="0">
                <a:solidFill>
                  <a:srgbClr val="002D64"/>
                </a:solidFill>
                <a:latin typeface="Arial" panose="020B0604020202020204" pitchFamily="34" charset="0"/>
                <a:cs typeface="Arial" panose="020B0604020202020204" pitchFamily="34" charset="0"/>
              </a:rPr>
              <a:pPr/>
              <a:t>20</a:t>
            </a:fld>
            <a:r>
              <a:rPr lang="de-DE">
                <a:solidFill>
                  <a:srgbClr val="002D64"/>
                </a:solidFill>
                <a:latin typeface="Arial" panose="020B0604020202020204" pitchFamily="34" charset="0"/>
                <a:cs typeface="Arial" panose="020B0604020202020204" pitchFamily="34" charset="0"/>
              </a:rPr>
              <a:t>/29</a:t>
            </a:r>
          </a:p>
        </p:txBody>
      </p:sp>
      <p:sp>
        <p:nvSpPr>
          <p:cNvPr id="9" name="Rechteck 8"/>
          <p:cNvSpPr/>
          <p:nvPr/>
        </p:nvSpPr>
        <p:spPr>
          <a:xfrm>
            <a:off x="181616" y="2248507"/>
            <a:ext cx="6550681" cy="60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a:solidFill>
                  <a:srgbClr val="0074AA"/>
                </a:solidFill>
                <a:latin typeface="Arial" panose="020B0604020202020204" pitchFamily="34" charset="0"/>
                <a:cs typeface="Arial" panose="020B0604020202020204" pitchFamily="34" charset="0"/>
              </a:rPr>
              <a:t>Bertelsmann Cloud Curriculum </a:t>
            </a:r>
          </a:p>
          <a:p>
            <a:r>
              <a:rPr lang="de-DE" sz="1400">
                <a:solidFill>
                  <a:srgbClr val="0074AA"/>
                </a:solidFill>
                <a:latin typeface="Arial" panose="020B0604020202020204" pitchFamily="34" charset="0"/>
                <a:cs typeface="Arial" panose="020B0604020202020204" pitchFamily="34" charset="0"/>
              </a:rPr>
              <a:t>FAQs </a:t>
            </a:r>
            <a:r>
              <a:rPr lang="de-DE" sz="1400" err="1">
                <a:solidFill>
                  <a:srgbClr val="0074AA"/>
                </a:solidFill>
                <a:latin typeface="Arial" panose="020B0604020202020204" pitchFamily="34" charset="0"/>
                <a:cs typeface="Arial" panose="020B0604020202020204" pitchFamily="34" charset="0"/>
              </a:rPr>
              <a:t>for</a:t>
            </a:r>
            <a:r>
              <a:rPr lang="de-DE" sz="1400">
                <a:solidFill>
                  <a:srgbClr val="0074AA"/>
                </a:solidFill>
                <a:latin typeface="Arial" panose="020B0604020202020204" pitchFamily="34" charset="0"/>
                <a:cs typeface="Arial" panose="020B0604020202020204" pitchFamily="34" charset="0"/>
              </a:rPr>
              <a:t> Bertelsmann </a:t>
            </a:r>
            <a:r>
              <a:rPr lang="de-DE" sz="1400" err="1">
                <a:solidFill>
                  <a:srgbClr val="0074AA"/>
                </a:solidFill>
                <a:latin typeface="Arial" panose="020B0604020202020204" pitchFamily="34" charset="0"/>
                <a:cs typeface="Arial" panose="020B0604020202020204" pitchFamily="34" charset="0"/>
              </a:rPr>
              <a:t>Employees</a:t>
            </a:r>
            <a:endParaRPr lang="de-DE" sz="1400">
              <a:solidFill>
                <a:srgbClr val="0074AA"/>
              </a:solidFill>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0305DBFE-7BE7-47FA-BE17-9A89907606C8}"/>
              </a:ext>
            </a:extLst>
          </p:cNvPr>
          <p:cNvSpPr txBox="1"/>
          <p:nvPr/>
        </p:nvSpPr>
        <p:spPr>
          <a:xfrm>
            <a:off x="181064" y="2970913"/>
            <a:ext cx="6477632" cy="6440609"/>
          </a:xfrm>
          <a:prstGeom prst="rect">
            <a:avLst/>
          </a:prstGeom>
          <a:noFill/>
        </p:spPr>
        <p:txBody>
          <a:bodyPr wrap="square" rtlCol="0" anchor="t">
            <a:spAutoFit/>
          </a:bodyPr>
          <a:lstStyle/>
          <a:p>
            <a:pPr indent="-228600">
              <a:lnSpc>
                <a:spcPct val="115000"/>
              </a:lnSpc>
              <a:spcBef>
                <a:spcPts val="1200"/>
              </a:spcBef>
              <a:spcAft>
                <a:spcPts val="600"/>
              </a:spcAft>
              <a:tabLst>
                <a:tab pos="228600" algn="l"/>
                <a:tab pos="457200" algn="l"/>
              </a:tabLst>
            </a:pPr>
            <a:r>
              <a:rPr lang="en-US" sz="1200" b="1" dirty="0">
                <a:solidFill>
                  <a:srgbClr val="177FB0"/>
                </a:solidFill>
                <a:latin typeface="Arial"/>
                <a:cs typeface="Cordia New"/>
              </a:rPr>
              <a:t>Learning with Amazon Web Services </a:t>
            </a:r>
            <a:endParaRPr lang="en-US" sz="1200" b="1">
              <a:solidFill>
                <a:srgbClr val="177FB0"/>
              </a:solidFill>
              <a:latin typeface="Arial" panose="020B0604020202020204" pitchFamily="34" charset="0"/>
              <a:cs typeface="Cordia New" panose="020B0304020202020204" pitchFamily="34" charset="-34"/>
            </a:endParaRPr>
          </a:p>
          <a:p>
            <a:pPr indent="-228600">
              <a:lnSpc>
                <a:spcPct val="111000"/>
              </a:lnSpc>
              <a:spcBef>
                <a:spcPts val="1200"/>
              </a:spcBef>
              <a:tabLst>
                <a:tab pos="228600" algn="l"/>
                <a:tab pos="457200" algn="l"/>
              </a:tabLst>
            </a:pPr>
            <a:r>
              <a:rPr lang="en-US" sz="1100" b="1" dirty="0">
                <a:solidFill>
                  <a:srgbClr val="177FB0"/>
                </a:solidFill>
                <a:latin typeface="Arial"/>
                <a:cs typeface="Cordia New"/>
              </a:rPr>
              <a:t>Why learn with AWS? </a:t>
            </a:r>
            <a:endParaRPr lang="en-US" sz="1100" b="1" dirty="0">
              <a:solidFill>
                <a:srgbClr val="177FB0"/>
              </a:solidFill>
              <a:latin typeface="Arial" panose="020B0604020202020204" pitchFamily="34" charset="0"/>
              <a:cs typeface="Cordia New"/>
            </a:endParaRPr>
          </a:p>
          <a:p>
            <a:pPr indent="-228600">
              <a:lnSpc>
                <a:spcPct val="111000"/>
              </a:lnSpc>
              <a:spcBef>
                <a:spcPts val="1200"/>
              </a:spcBef>
              <a:tabLst>
                <a:tab pos="228600" algn="l"/>
                <a:tab pos="457200" algn="l"/>
              </a:tabLst>
            </a:pPr>
            <a:r>
              <a:rPr lang="en-US" sz="1100" dirty="0">
                <a:solidFill>
                  <a:srgbClr val="002D64"/>
                </a:solidFill>
                <a:latin typeface="Arial"/>
                <a:cs typeface="Cordia New"/>
              </a:rPr>
              <a:t>If you or your organization uses AWS cloud technology, AWS original trainings will give you the opportunity to qualify as an expert specifically for AWS cloud applications and platforms. </a:t>
            </a:r>
            <a:endParaRPr lang="en-US" sz="1100" b="1" dirty="0">
              <a:solidFill>
                <a:srgbClr val="002D64"/>
              </a:solidFill>
              <a:latin typeface="Arial" panose="020B0604020202020204" pitchFamily="34" charset="0"/>
              <a:cs typeface="Cordia New"/>
            </a:endParaRPr>
          </a:p>
          <a:p>
            <a:pPr indent="-228600">
              <a:lnSpc>
                <a:spcPct val="111000"/>
              </a:lnSpc>
              <a:spcBef>
                <a:spcPts val="1200"/>
              </a:spcBef>
              <a:spcAft>
                <a:spcPts val="0"/>
              </a:spcAft>
              <a:tabLst>
                <a:tab pos="228600" algn="l"/>
                <a:tab pos="457200" algn="l"/>
              </a:tabLst>
            </a:pPr>
            <a:r>
              <a:rPr lang="en-US" sz="1100" b="1" dirty="0">
                <a:solidFill>
                  <a:srgbClr val="177FB0"/>
                </a:solidFill>
                <a:latin typeface="Arial"/>
                <a:cs typeface="Cordia New"/>
              </a:rPr>
              <a:t>Can I complete courses at my own pace?</a:t>
            </a:r>
          </a:p>
          <a:p>
            <a:pPr indent="-228600">
              <a:lnSpc>
                <a:spcPct val="111000"/>
              </a:lnSpc>
              <a:spcBef>
                <a:spcPts val="1200"/>
              </a:spcBef>
              <a:tabLst>
                <a:tab pos="228600" algn="l"/>
                <a:tab pos="457200" algn="l"/>
              </a:tabLst>
            </a:pPr>
            <a:r>
              <a:rPr lang="en-US" sz="1100" dirty="0">
                <a:solidFill>
                  <a:srgbClr val="002D64"/>
                </a:solidFill>
                <a:latin typeface="Arial"/>
                <a:cs typeface="Cordia New"/>
              </a:rPr>
              <a:t>Live trainings are delivered virtually over a fixed period of time. You will need to attend the full length of the training to obtain a certificate of completion. All AWS trainers are experienced in supporting students with differing learning needs and speed.</a:t>
            </a:r>
          </a:p>
          <a:p>
            <a:pPr indent="-228600">
              <a:lnSpc>
                <a:spcPct val="112999"/>
              </a:lnSpc>
              <a:spcBef>
                <a:spcPts val="1200"/>
              </a:spcBef>
              <a:tabLst>
                <a:tab pos="228600" algn="l"/>
                <a:tab pos="457200" algn="l"/>
              </a:tabLst>
            </a:pPr>
            <a:r>
              <a:rPr lang="en-US" sz="1100" b="1" dirty="0">
                <a:solidFill>
                  <a:srgbClr val="177FB0"/>
                </a:solidFill>
                <a:latin typeface="Arial"/>
                <a:cs typeface="Arial"/>
              </a:rPr>
              <a:t>What is the program language?</a:t>
            </a:r>
            <a:endParaRPr lang="en-US" sz="1100">
              <a:solidFill>
                <a:srgbClr val="177FB0"/>
              </a:solidFill>
              <a:ea typeface="+mn-lt"/>
              <a:cs typeface="+mn-lt"/>
            </a:endParaRPr>
          </a:p>
          <a:p>
            <a:pPr>
              <a:lnSpc>
                <a:spcPct val="112999"/>
              </a:lnSpc>
              <a:spcBef>
                <a:spcPts val="600"/>
              </a:spcBef>
              <a:tabLst>
                <a:tab pos="228600" algn="l"/>
                <a:tab pos="457200" algn="l"/>
              </a:tabLst>
            </a:pPr>
            <a:r>
              <a:rPr lang="en-US" sz="1100" dirty="0">
                <a:solidFill>
                  <a:srgbClr val="002D64"/>
                </a:solidFill>
                <a:latin typeface="Arial"/>
                <a:cs typeface="Arial"/>
              </a:rPr>
              <a:t>Live trainings are available in German and English. Should you require training options in other languages, please reach out to us at </a:t>
            </a:r>
            <a:r>
              <a:rPr lang="en-US" sz="1100" dirty="0">
                <a:solidFill>
                  <a:srgbClr val="002D64"/>
                </a:solidFill>
                <a:latin typeface="Arial"/>
                <a:cs typeface="Arial"/>
                <a:hlinkClick r:id="rId5"/>
              </a:rPr>
              <a:t>university@bertelsmann.com</a:t>
            </a:r>
            <a:r>
              <a:rPr lang="en-US" sz="1100" dirty="0">
                <a:solidFill>
                  <a:srgbClr val="002D64"/>
                </a:solidFill>
                <a:latin typeface="Arial"/>
                <a:cs typeface="Arial"/>
              </a:rPr>
              <a:t>. Some self-study material is available in a wider range of languages.</a:t>
            </a:r>
            <a:endParaRPr lang="en-US" dirty="0">
              <a:solidFill>
                <a:srgbClr val="002D64"/>
              </a:solidFill>
              <a:latin typeface="Arial"/>
              <a:cs typeface="Arial"/>
            </a:endParaRPr>
          </a:p>
          <a:p>
            <a:pPr>
              <a:lnSpc>
                <a:spcPct val="112999"/>
              </a:lnSpc>
              <a:spcBef>
                <a:spcPts val="1200"/>
              </a:spcBef>
              <a:tabLst>
                <a:tab pos="228600" algn="l"/>
                <a:tab pos="457200" algn="l"/>
              </a:tabLst>
            </a:pPr>
            <a:r>
              <a:rPr lang="en-US" sz="1100" b="1" dirty="0">
                <a:solidFill>
                  <a:srgbClr val="177FB0"/>
                </a:solidFill>
                <a:latin typeface="Arial"/>
                <a:cs typeface="Cordia New"/>
              </a:rPr>
              <a:t>What is a AWS-taught course like?</a:t>
            </a:r>
            <a:endParaRPr lang="en-US">
              <a:solidFill>
                <a:srgbClr val="177FB0"/>
              </a:solidFill>
              <a:latin typeface="Arial"/>
              <a:cs typeface="Arial"/>
            </a:endParaRPr>
          </a:p>
          <a:p>
            <a:pPr indent="-228600">
              <a:lnSpc>
                <a:spcPct val="111000"/>
              </a:lnSpc>
              <a:spcBef>
                <a:spcPts val="1200"/>
              </a:spcBef>
              <a:tabLst>
                <a:tab pos="228600" algn="l"/>
                <a:tab pos="457200" algn="l"/>
              </a:tabLst>
            </a:pPr>
            <a:r>
              <a:rPr lang="en-US" sz="1100" dirty="0">
                <a:solidFill>
                  <a:srgbClr val="002D64"/>
                </a:solidFill>
                <a:latin typeface="Arial"/>
                <a:cs typeface="Cordia New"/>
              </a:rPr>
              <a:t>You will be studying in a private cohort alongside your Bertelsmann peers and be able to exchange challenges and learnings in a like-minded group. In a live training setting, a Microsoft-certified trainer will provide theoretical input, exercises and 1-on-1 guidance. </a:t>
            </a:r>
            <a:endParaRPr lang="en-US" sz="1100" dirty="0">
              <a:solidFill>
                <a:srgbClr val="002D64"/>
              </a:solidFill>
              <a:latin typeface="Arial" panose="020B0604020202020204" pitchFamily="34" charset="0"/>
              <a:cs typeface="Cordia New"/>
            </a:endParaRPr>
          </a:p>
          <a:p>
            <a:pPr indent="-228600">
              <a:lnSpc>
                <a:spcPct val="111000"/>
              </a:lnSpc>
              <a:spcBef>
                <a:spcPts val="1200"/>
              </a:spcBef>
              <a:spcAft>
                <a:spcPts val="0"/>
              </a:spcAft>
              <a:tabLst>
                <a:tab pos="228600" algn="l"/>
                <a:tab pos="457200" algn="l"/>
              </a:tabLst>
            </a:pPr>
            <a:r>
              <a:rPr lang="en-US" sz="1100" b="1" dirty="0">
                <a:solidFill>
                  <a:srgbClr val="177FB0"/>
                </a:solidFill>
                <a:latin typeface="Arial"/>
                <a:cs typeface="Cordia New"/>
              </a:rPr>
              <a:t>How long will each course take?</a:t>
            </a:r>
          </a:p>
          <a:p>
            <a:pPr indent="-228600">
              <a:lnSpc>
                <a:spcPct val="111000"/>
              </a:lnSpc>
              <a:spcBef>
                <a:spcPts val="1200"/>
              </a:spcBef>
              <a:spcAft>
                <a:spcPts val="0"/>
              </a:spcAft>
              <a:tabLst>
                <a:tab pos="228600" algn="l"/>
                <a:tab pos="457200" algn="l"/>
              </a:tabLst>
            </a:pPr>
            <a:r>
              <a:rPr lang="en-US" sz="1100" dirty="0">
                <a:solidFill>
                  <a:srgbClr val="002D64"/>
                </a:solidFill>
                <a:latin typeface="Arial"/>
                <a:cs typeface="Cordia New"/>
              </a:rPr>
              <a:t>Courses are between 1 and 3 days.</a:t>
            </a:r>
            <a:r>
              <a:rPr lang="en-US" sz="1100" dirty="0">
                <a:solidFill>
                  <a:srgbClr val="002D64"/>
                </a:solidFill>
                <a:highlight>
                  <a:srgbClr val="FFFF00"/>
                </a:highlight>
                <a:latin typeface="Arial"/>
                <a:cs typeface="Cordia New"/>
              </a:rPr>
              <a:t> You may wish to deepen your skills using the extensive self-study material provided free of charge on </a:t>
            </a:r>
            <a:r>
              <a:rPr lang="en-US" sz="1100" dirty="0" err="1">
                <a:solidFill>
                  <a:srgbClr val="002D64"/>
                </a:solidFill>
                <a:highlight>
                  <a:srgbClr val="FFFF00"/>
                </a:highlight>
                <a:latin typeface="Arial"/>
                <a:cs typeface="Cordia New"/>
              </a:rPr>
              <a:t>peoplenet</a:t>
            </a:r>
            <a:r>
              <a:rPr lang="en-US" sz="1100" dirty="0">
                <a:solidFill>
                  <a:srgbClr val="002D64"/>
                </a:solidFill>
                <a:highlight>
                  <a:srgbClr val="FFFF00"/>
                </a:highlight>
                <a:latin typeface="Arial"/>
                <a:cs typeface="Cordia New"/>
              </a:rPr>
              <a:t>.</a:t>
            </a:r>
          </a:p>
          <a:p>
            <a:pPr indent="-228600">
              <a:lnSpc>
                <a:spcPct val="111000"/>
              </a:lnSpc>
              <a:spcBef>
                <a:spcPts val="1200"/>
              </a:spcBef>
              <a:tabLst>
                <a:tab pos="228600" algn="l"/>
                <a:tab pos="457200" algn="l"/>
              </a:tabLst>
            </a:pPr>
            <a:r>
              <a:rPr lang="en-US" sz="1100" b="1" dirty="0">
                <a:solidFill>
                  <a:srgbClr val="177FB0"/>
                </a:solidFill>
                <a:latin typeface="Arial"/>
                <a:cs typeface="Cordia New"/>
              </a:rPr>
              <a:t>Can I also learn on a mobile device?</a:t>
            </a:r>
          </a:p>
          <a:p>
            <a:pPr indent="-228600">
              <a:lnSpc>
                <a:spcPct val="111000"/>
              </a:lnSpc>
              <a:spcBef>
                <a:spcPts val="1200"/>
              </a:spcBef>
              <a:tabLst>
                <a:tab pos="228600" algn="l"/>
                <a:tab pos="457200" algn="l"/>
              </a:tabLst>
            </a:pPr>
            <a:r>
              <a:rPr lang="en-US" sz="1100" dirty="0">
                <a:solidFill>
                  <a:srgbClr val="002D64"/>
                </a:solidFill>
                <a:latin typeface="Arial"/>
                <a:cs typeface="Cordia New"/>
              </a:rPr>
              <a:t>You will need to log on via a desktop PC or Laptop to be able to take the exercises and work on projects.</a:t>
            </a:r>
          </a:p>
          <a:p>
            <a:pPr indent="-228600">
              <a:lnSpc>
                <a:spcPct val="111000"/>
              </a:lnSpc>
              <a:spcBef>
                <a:spcPts val="1200"/>
              </a:spcBef>
              <a:tabLst>
                <a:tab pos="228600" algn="l"/>
                <a:tab pos="457200" algn="l"/>
              </a:tabLst>
            </a:pPr>
            <a:endParaRPr lang="en-US" sz="1100" b="1" dirty="0">
              <a:solidFill>
                <a:srgbClr val="002D64"/>
              </a:solidFill>
              <a:highlight>
                <a:srgbClr val="FFFF00"/>
              </a:highlight>
              <a:latin typeface="Arial" panose="020B0604020202020204" pitchFamily="34" charset="0"/>
              <a:cs typeface="Cordia New"/>
            </a:endParaRPr>
          </a:p>
        </p:txBody>
      </p:sp>
    </p:spTree>
    <p:extLst>
      <p:ext uri="{BB962C8B-B14F-4D97-AF65-F5344CB8AC3E}">
        <p14:creationId xmlns:p14="http://schemas.microsoft.com/office/powerpoint/2010/main" val="613875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1845582-AC88-451A-9863-F6D2A684847D}"/>
              </a:ext>
            </a:extLst>
          </p:cNvPr>
          <p:cNvPicPr>
            <a:picLocks noChangeAspect="1"/>
          </p:cNvPicPr>
          <p:nvPr/>
        </p:nvPicPr>
        <p:blipFill rotWithShape="1">
          <a:blip r:embed="rId3">
            <a:extLst>
              <a:ext uri="{28A0092B-C50C-407E-A947-70E740481C1C}">
                <a14:useLocalDpi xmlns:a14="http://schemas.microsoft.com/office/drawing/2010/main" val="0"/>
              </a:ext>
            </a:extLst>
          </a:blip>
          <a:srcRect l="13012"/>
          <a:stretch/>
        </p:blipFill>
        <p:spPr>
          <a:xfrm>
            <a:off x="192437" y="154771"/>
            <a:ext cx="6477633" cy="2298165"/>
          </a:xfrm>
          <a:prstGeom prst="rect">
            <a:avLst/>
          </a:prstGeom>
        </p:spPr>
      </p:pic>
      <p:sp>
        <p:nvSpPr>
          <p:cNvPr id="6" name="Rechteck 5"/>
          <p:cNvSpPr/>
          <p:nvPr/>
        </p:nvSpPr>
        <p:spPr>
          <a:xfrm>
            <a:off x="187367" y="2268846"/>
            <a:ext cx="6476400" cy="7469514"/>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5000"/>
              </a:lnSpc>
              <a:spcBef>
                <a:spcPts val="600"/>
              </a:spcBef>
              <a:spcAft>
                <a:spcPts val="600"/>
              </a:spcAft>
            </a:pPr>
            <a:endParaRPr lang="de-DE" sz="1200" b="1">
              <a:solidFill>
                <a:schemeClr val="tx1"/>
              </a:solidFill>
              <a:latin typeface="Arial" panose="020B0604020202020204" pitchFamily="34" charset="0"/>
              <a:ea typeface="Arial" panose="020B0604020202020204" pitchFamily="34" charset="0"/>
              <a:cs typeface="Arial" panose="020B0604020202020204" pitchFamily="34" charset="0"/>
            </a:endParaRPr>
          </a:p>
        </p:txBody>
      </p:sp>
      <p:grpSp>
        <p:nvGrpSpPr>
          <p:cNvPr id="4" name="Gruppieren 3"/>
          <p:cNvGrpSpPr/>
          <p:nvPr/>
        </p:nvGrpSpPr>
        <p:grpSpPr>
          <a:xfrm>
            <a:off x="4562994" y="1730530"/>
            <a:ext cx="2185688" cy="527121"/>
            <a:chOff x="-4505024" y="4221648"/>
            <a:chExt cx="4171167" cy="1005958"/>
          </a:xfrm>
        </p:grpSpPr>
        <p:sp>
          <p:nvSpPr>
            <p:cNvPr id="3" name="Rechteck 2"/>
            <p:cNvSpPr/>
            <p:nvPr/>
          </p:nvSpPr>
          <p:spPr>
            <a:xfrm>
              <a:off x="-4505024" y="4221648"/>
              <a:ext cx="4171167" cy="1005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1740" y="4364963"/>
              <a:ext cx="3852672" cy="719328"/>
            </a:xfrm>
            <a:prstGeom prst="rect">
              <a:avLst/>
            </a:prstGeom>
          </p:spPr>
        </p:pic>
      </p:grpSp>
      <p:sp>
        <p:nvSpPr>
          <p:cNvPr id="51" name="Foliennummernplatzhalter 50"/>
          <p:cNvSpPr>
            <a:spLocks noGrp="1"/>
          </p:cNvSpPr>
          <p:nvPr>
            <p:ph type="sldNum" sz="quarter" idx="12"/>
          </p:nvPr>
        </p:nvSpPr>
        <p:spPr>
          <a:xfrm>
            <a:off x="4981047" y="9184588"/>
            <a:ext cx="1543050" cy="527403"/>
          </a:xfrm>
        </p:spPr>
        <p:txBody>
          <a:bodyPr/>
          <a:lstStyle/>
          <a:p>
            <a:r>
              <a:rPr lang="de-DE">
                <a:solidFill>
                  <a:srgbClr val="002D64"/>
                </a:solidFill>
                <a:latin typeface="Arial" panose="020B0604020202020204" pitchFamily="34" charset="0"/>
                <a:cs typeface="Arial" panose="020B0604020202020204" pitchFamily="34" charset="0"/>
              </a:rPr>
              <a:t> </a:t>
            </a:r>
            <a:fld id="{B367C774-BF47-4908-8078-F07A9743E7EB}" type="slidenum">
              <a:rPr lang="de-DE" smtClean="0">
                <a:solidFill>
                  <a:srgbClr val="002D64"/>
                </a:solidFill>
                <a:latin typeface="Arial" panose="020B0604020202020204" pitchFamily="34" charset="0"/>
                <a:cs typeface="Arial" panose="020B0604020202020204" pitchFamily="34" charset="0"/>
              </a:rPr>
              <a:pPr/>
              <a:t>21</a:t>
            </a:fld>
            <a:r>
              <a:rPr lang="de-DE">
                <a:solidFill>
                  <a:srgbClr val="002D64"/>
                </a:solidFill>
                <a:latin typeface="Arial" panose="020B0604020202020204" pitchFamily="34" charset="0"/>
                <a:cs typeface="Arial" panose="020B0604020202020204" pitchFamily="34" charset="0"/>
              </a:rPr>
              <a:t>/29</a:t>
            </a:r>
          </a:p>
        </p:txBody>
      </p:sp>
      <p:sp>
        <p:nvSpPr>
          <p:cNvPr id="9" name="Rechteck 8"/>
          <p:cNvSpPr/>
          <p:nvPr/>
        </p:nvSpPr>
        <p:spPr>
          <a:xfrm>
            <a:off x="181616" y="2248507"/>
            <a:ext cx="6550681" cy="60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a:solidFill>
                  <a:srgbClr val="0074AA"/>
                </a:solidFill>
                <a:latin typeface="Arial" panose="020B0604020202020204" pitchFamily="34" charset="0"/>
                <a:cs typeface="Arial" panose="020B0604020202020204" pitchFamily="34" charset="0"/>
              </a:rPr>
              <a:t>Bertelsmann Cloud Curriculum </a:t>
            </a:r>
          </a:p>
          <a:p>
            <a:r>
              <a:rPr lang="de-DE" sz="1400">
                <a:solidFill>
                  <a:srgbClr val="0074AA"/>
                </a:solidFill>
                <a:latin typeface="Arial" panose="020B0604020202020204" pitchFamily="34" charset="0"/>
                <a:cs typeface="Arial" panose="020B0604020202020204" pitchFamily="34" charset="0"/>
              </a:rPr>
              <a:t>FAQs </a:t>
            </a:r>
            <a:r>
              <a:rPr lang="de-DE" sz="1400" err="1">
                <a:solidFill>
                  <a:srgbClr val="0074AA"/>
                </a:solidFill>
                <a:latin typeface="Arial" panose="020B0604020202020204" pitchFamily="34" charset="0"/>
                <a:cs typeface="Arial" panose="020B0604020202020204" pitchFamily="34" charset="0"/>
              </a:rPr>
              <a:t>for</a:t>
            </a:r>
            <a:r>
              <a:rPr lang="de-DE" sz="1400">
                <a:solidFill>
                  <a:srgbClr val="0074AA"/>
                </a:solidFill>
                <a:latin typeface="Arial" panose="020B0604020202020204" pitchFamily="34" charset="0"/>
                <a:cs typeface="Arial" panose="020B0604020202020204" pitchFamily="34" charset="0"/>
              </a:rPr>
              <a:t> Bertelsmann </a:t>
            </a:r>
            <a:r>
              <a:rPr lang="de-DE" sz="1400" err="1">
                <a:solidFill>
                  <a:srgbClr val="0074AA"/>
                </a:solidFill>
                <a:latin typeface="Arial" panose="020B0604020202020204" pitchFamily="34" charset="0"/>
                <a:cs typeface="Arial" panose="020B0604020202020204" pitchFamily="34" charset="0"/>
              </a:rPr>
              <a:t>Employees</a:t>
            </a:r>
            <a:endParaRPr lang="de-DE" sz="1400">
              <a:solidFill>
                <a:srgbClr val="0074AA"/>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448B7645-0492-4DCE-B3C4-933106FB767A}"/>
              </a:ext>
            </a:extLst>
          </p:cNvPr>
          <p:cNvSpPr txBox="1"/>
          <p:nvPr/>
        </p:nvSpPr>
        <p:spPr>
          <a:xfrm>
            <a:off x="181064" y="3006919"/>
            <a:ext cx="6477632" cy="942246"/>
          </a:xfrm>
          <a:prstGeom prst="rect">
            <a:avLst/>
          </a:prstGeom>
          <a:noFill/>
        </p:spPr>
        <p:txBody>
          <a:bodyPr wrap="square" rtlCol="0">
            <a:spAutoFit/>
          </a:bodyPr>
          <a:lstStyle/>
          <a:p>
            <a:pPr indent="-228600">
              <a:lnSpc>
                <a:spcPct val="115000"/>
              </a:lnSpc>
              <a:spcBef>
                <a:spcPts val="1200"/>
              </a:spcBef>
              <a:spcAft>
                <a:spcPts val="600"/>
              </a:spcAft>
              <a:tabLst>
                <a:tab pos="228600" algn="l"/>
                <a:tab pos="457200" algn="l"/>
              </a:tabLst>
            </a:pPr>
            <a:r>
              <a:rPr lang="en-US" sz="1200" b="1" dirty="0">
                <a:solidFill>
                  <a:srgbClr val="00628E"/>
                </a:solidFill>
                <a:latin typeface="Arial" panose="020B0604020202020204" pitchFamily="34" charset="0"/>
                <a:cs typeface="Cordia New" panose="020B0304020202020204" pitchFamily="34" charset="-34"/>
              </a:rPr>
              <a:t>Learning with Google</a:t>
            </a:r>
          </a:p>
          <a:p>
            <a:pPr indent="-228600">
              <a:lnSpc>
                <a:spcPct val="115000"/>
              </a:lnSpc>
              <a:spcBef>
                <a:spcPts val="1200"/>
              </a:spcBef>
              <a:spcAft>
                <a:spcPts val="600"/>
              </a:spcAft>
              <a:tabLst>
                <a:tab pos="228600" algn="l"/>
                <a:tab pos="457200" algn="l"/>
              </a:tabLst>
            </a:pPr>
            <a:r>
              <a:rPr lang="en-US" sz="1200" dirty="0">
                <a:solidFill>
                  <a:srgbClr val="00628E"/>
                </a:solidFill>
                <a:latin typeface="Arial" panose="020B0604020202020204" pitchFamily="34" charset="0"/>
                <a:cs typeface="Cordia New" panose="020B0304020202020204" pitchFamily="34" charset="-34"/>
              </a:rPr>
              <a:t>All Google Cloud Platform courses in this Curriculum are brought to you by Coursera. Please see above for information on learning with Coursera (</a:t>
            </a:r>
            <a:r>
              <a:rPr lang="en-US" sz="1200" dirty="0">
                <a:solidFill>
                  <a:srgbClr val="00628E"/>
                </a:solidFill>
                <a:highlight>
                  <a:srgbClr val="FFFF00"/>
                </a:highlight>
                <a:latin typeface="Arial" panose="020B0604020202020204" pitchFamily="34" charset="0"/>
                <a:cs typeface="Cordia New" panose="020B0304020202020204" pitchFamily="34" charset="-34"/>
              </a:rPr>
              <a:t>p.-.) </a:t>
            </a:r>
          </a:p>
        </p:txBody>
      </p:sp>
    </p:spTree>
    <p:extLst>
      <p:ext uri="{BB962C8B-B14F-4D97-AF65-F5344CB8AC3E}">
        <p14:creationId xmlns:p14="http://schemas.microsoft.com/office/powerpoint/2010/main" val="3937747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1845582-AC88-451A-9863-F6D2A684847D}"/>
              </a:ext>
            </a:extLst>
          </p:cNvPr>
          <p:cNvPicPr>
            <a:picLocks noChangeAspect="1"/>
          </p:cNvPicPr>
          <p:nvPr/>
        </p:nvPicPr>
        <p:blipFill rotWithShape="1">
          <a:blip r:embed="rId4">
            <a:extLst>
              <a:ext uri="{28A0092B-C50C-407E-A947-70E740481C1C}">
                <a14:useLocalDpi xmlns:a14="http://schemas.microsoft.com/office/drawing/2010/main" val="0"/>
              </a:ext>
            </a:extLst>
          </a:blip>
          <a:srcRect l="13012"/>
          <a:stretch/>
        </p:blipFill>
        <p:spPr>
          <a:xfrm>
            <a:off x="192437" y="154771"/>
            <a:ext cx="6477633" cy="2298165"/>
          </a:xfrm>
          <a:prstGeom prst="rect">
            <a:avLst/>
          </a:prstGeom>
        </p:spPr>
      </p:pic>
      <p:sp>
        <p:nvSpPr>
          <p:cNvPr id="6" name="Rechteck 5"/>
          <p:cNvSpPr/>
          <p:nvPr/>
        </p:nvSpPr>
        <p:spPr>
          <a:xfrm>
            <a:off x="187367" y="2268846"/>
            <a:ext cx="6476400" cy="7469514"/>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5000"/>
              </a:lnSpc>
              <a:spcBef>
                <a:spcPts val="600"/>
              </a:spcBef>
              <a:spcAft>
                <a:spcPts val="600"/>
              </a:spcAft>
            </a:pPr>
            <a:endParaRPr lang="de-DE" sz="1200" b="1">
              <a:solidFill>
                <a:schemeClr val="tx1"/>
              </a:solidFill>
              <a:latin typeface="Arial" panose="020B0604020202020204" pitchFamily="34" charset="0"/>
              <a:ea typeface="Arial" panose="020B0604020202020204" pitchFamily="34" charset="0"/>
              <a:cs typeface="Arial" panose="020B0604020202020204" pitchFamily="34" charset="0"/>
            </a:endParaRPr>
          </a:p>
        </p:txBody>
      </p:sp>
      <p:grpSp>
        <p:nvGrpSpPr>
          <p:cNvPr id="4" name="Gruppieren 3"/>
          <p:cNvGrpSpPr/>
          <p:nvPr/>
        </p:nvGrpSpPr>
        <p:grpSpPr>
          <a:xfrm>
            <a:off x="4562994" y="1730530"/>
            <a:ext cx="2185688" cy="527121"/>
            <a:chOff x="-4505024" y="4221648"/>
            <a:chExt cx="4171167" cy="1005958"/>
          </a:xfrm>
        </p:grpSpPr>
        <p:sp>
          <p:nvSpPr>
            <p:cNvPr id="3" name="Rechteck 2"/>
            <p:cNvSpPr/>
            <p:nvPr/>
          </p:nvSpPr>
          <p:spPr>
            <a:xfrm>
              <a:off x="-4505024" y="4221648"/>
              <a:ext cx="4171167" cy="1005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1740" y="4364963"/>
              <a:ext cx="3852672" cy="719328"/>
            </a:xfrm>
            <a:prstGeom prst="rect">
              <a:avLst/>
            </a:prstGeom>
          </p:spPr>
        </p:pic>
      </p:grpSp>
      <p:sp>
        <p:nvSpPr>
          <p:cNvPr id="51" name="Foliennummernplatzhalter 50"/>
          <p:cNvSpPr>
            <a:spLocks noGrp="1"/>
          </p:cNvSpPr>
          <p:nvPr>
            <p:ph type="sldNum" sz="quarter" idx="12"/>
          </p:nvPr>
        </p:nvSpPr>
        <p:spPr>
          <a:xfrm>
            <a:off x="4981047" y="9184588"/>
            <a:ext cx="1543050" cy="527403"/>
          </a:xfrm>
        </p:spPr>
        <p:txBody>
          <a:bodyPr/>
          <a:lstStyle/>
          <a:p>
            <a:r>
              <a:rPr lang="de-DE">
                <a:solidFill>
                  <a:srgbClr val="002D64"/>
                </a:solidFill>
                <a:latin typeface="Arial" panose="020B0604020202020204" pitchFamily="34" charset="0"/>
                <a:cs typeface="Arial" panose="020B0604020202020204" pitchFamily="34" charset="0"/>
              </a:rPr>
              <a:t> </a:t>
            </a:r>
            <a:fld id="{B367C774-BF47-4908-8078-F07A9743E7EB}" type="slidenum">
              <a:rPr lang="de-DE" smtClean="0">
                <a:solidFill>
                  <a:srgbClr val="002D64"/>
                </a:solidFill>
                <a:latin typeface="Arial" panose="020B0604020202020204" pitchFamily="34" charset="0"/>
                <a:cs typeface="Arial" panose="020B0604020202020204" pitchFamily="34" charset="0"/>
              </a:rPr>
              <a:pPr/>
              <a:t>22</a:t>
            </a:fld>
            <a:r>
              <a:rPr lang="de-DE">
                <a:solidFill>
                  <a:srgbClr val="002D64"/>
                </a:solidFill>
                <a:latin typeface="Arial" panose="020B0604020202020204" pitchFamily="34" charset="0"/>
                <a:cs typeface="Arial" panose="020B0604020202020204" pitchFamily="34" charset="0"/>
              </a:rPr>
              <a:t>/29</a:t>
            </a:r>
          </a:p>
        </p:txBody>
      </p:sp>
      <p:sp>
        <p:nvSpPr>
          <p:cNvPr id="5" name="Textfeld 4"/>
          <p:cNvSpPr txBox="1"/>
          <p:nvPr/>
        </p:nvSpPr>
        <p:spPr>
          <a:xfrm>
            <a:off x="192436" y="2895931"/>
            <a:ext cx="6466259" cy="7149201"/>
          </a:xfrm>
          <a:prstGeom prst="rect">
            <a:avLst/>
          </a:prstGeom>
          <a:noFill/>
        </p:spPr>
        <p:txBody>
          <a:bodyPr wrap="square" rtlCol="0">
            <a:spAutoFit/>
          </a:bodyPr>
          <a:lstStyle/>
          <a:p>
            <a:pPr indent="-228600">
              <a:lnSpc>
                <a:spcPct val="112000"/>
              </a:lnSpc>
              <a:spcBef>
                <a:spcPts val="1800"/>
              </a:spcBef>
              <a:tabLst>
                <a:tab pos="228600" algn="l"/>
                <a:tab pos="457200" algn="l"/>
              </a:tabLst>
            </a:pPr>
            <a:r>
              <a:rPr lang="en-US" sz="1400" b="1" dirty="0">
                <a:solidFill>
                  <a:srgbClr val="00628E"/>
                </a:solidFill>
                <a:latin typeface="Arial" panose="020B0604020202020204" pitchFamily="34" charset="0"/>
                <a:cs typeface="Cordia New" panose="020B0304020202020204" pitchFamily="34" charset="-34"/>
              </a:rPr>
              <a:t>How do the learning providers differ from one another?</a:t>
            </a:r>
          </a:p>
          <a:p>
            <a:pPr>
              <a:lnSpc>
                <a:spcPct val="115000"/>
              </a:lnSpc>
              <a:spcBef>
                <a:spcPts val="600"/>
              </a:spcBef>
              <a:spcAft>
                <a:spcPts val="0"/>
              </a:spcAft>
            </a:pPr>
            <a:r>
              <a:rPr lang="en-US" sz="1100" dirty="0">
                <a:solidFill>
                  <a:srgbClr val="002D64"/>
                </a:solidFill>
                <a:latin typeface="Arial" panose="020B0604020202020204" pitchFamily="34" charset="0"/>
                <a:cs typeface="Cordia New" panose="020B0304020202020204" pitchFamily="34" charset="-34"/>
              </a:rPr>
              <a:t>All five providers – Coursera, Udacity, Microsoft, AWS and Google – have constructed learning paths, which differ with respects to time investment, cost, the scope of the subject offer and the degrees/qualifications. </a:t>
            </a:r>
          </a:p>
          <a:p>
            <a:pPr>
              <a:lnSpc>
                <a:spcPct val="115000"/>
              </a:lnSpc>
              <a:spcBef>
                <a:spcPts val="600"/>
              </a:spcBef>
              <a:spcAft>
                <a:spcPts val="0"/>
              </a:spcAft>
            </a:pPr>
            <a:r>
              <a:rPr lang="en-US" sz="1100" dirty="0">
                <a:solidFill>
                  <a:srgbClr val="002D64"/>
                </a:solidFill>
                <a:latin typeface="Arial" panose="020B0604020202020204" pitchFamily="34" charset="0"/>
                <a:cs typeface="Cordia New" panose="020B0304020202020204" pitchFamily="34" charset="-34"/>
              </a:rPr>
              <a:t>Whoever is the correct provider is determined by the learner’s individual needs.</a:t>
            </a:r>
          </a:p>
          <a:p>
            <a:pPr indent="-228600">
              <a:lnSpc>
                <a:spcPct val="113000"/>
              </a:lnSpc>
              <a:spcBef>
                <a:spcPts val="1200"/>
              </a:spcBef>
              <a:tabLst>
                <a:tab pos="228600" algn="l"/>
                <a:tab pos="457200" algn="l"/>
              </a:tabLst>
            </a:pPr>
            <a:r>
              <a:rPr lang="en-US" sz="1100" b="1" dirty="0">
                <a:solidFill>
                  <a:srgbClr val="0074AA"/>
                </a:solidFill>
                <a:latin typeface="Arial" panose="020B0604020202020204" pitchFamily="34" charset="0"/>
                <a:cs typeface="Cordia New"/>
              </a:rPr>
              <a:t>Who provides the content?</a:t>
            </a:r>
          </a:p>
          <a:p>
            <a:pPr marL="342900" indent="-342900">
              <a:lnSpc>
                <a:spcPct val="114000"/>
              </a:lnSpc>
              <a:spcBef>
                <a:spcPts val="300"/>
              </a:spcBef>
              <a:buFont typeface="Arial" panose="020B0604020202020204" pitchFamily="34" charset="0"/>
              <a:buChar char="•"/>
            </a:pPr>
            <a:r>
              <a:rPr lang="en-US" sz="1100" b="1" dirty="0">
                <a:solidFill>
                  <a:srgbClr val="002D64"/>
                </a:solidFill>
                <a:latin typeface="Arial" panose="020B0604020202020204" pitchFamily="34" charset="0"/>
                <a:cs typeface="Cordia New" panose="020B0304020202020204" pitchFamily="34" charset="-34"/>
              </a:rPr>
              <a:t>Coursera</a:t>
            </a:r>
            <a:r>
              <a:rPr lang="en-US" sz="1100" dirty="0">
                <a:solidFill>
                  <a:srgbClr val="002D64"/>
                </a:solidFill>
                <a:latin typeface="Arial" panose="020B0604020202020204" pitchFamily="34" charset="0"/>
                <a:cs typeface="Cordia New" panose="020B0304020202020204" pitchFamily="34" charset="-34"/>
              </a:rPr>
              <a:t>: The content is provided by top universities and leading technology companies.</a:t>
            </a:r>
          </a:p>
          <a:p>
            <a:pPr marL="342900" indent="-342900">
              <a:lnSpc>
                <a:spcPct val="114000"/>
              </a:lnSpc>
              <a:spcBef>
                <a:spcPts val="300"/>
              </a:spcBef>
              <a:buFont typeface="Arial" panose="020B0604020202020204" pitchFamily="34" charset="0"/>
              <a:buChar char="•"/>
            </a:pPr>
            <a:r>
              <a:rPr lang="en-US" sz="1100" b="1" dirty="0">
                <a:solidFill>
                  <a:srgbClr val="002D64"/>
                </a:solidFill>
                <a:latin typeface="Arial" panose="020B0604020202020204" pitchFamily="34" charset="0"/>
                <a:cs typeface="Cordia New" panose="020B0304020202020204" pitchFamily="34" charset="-34"/>
              </a:rPr>
              <a:t>Udacity</a:t>
            </a:r>
            <a:r>
              <a:rPr lang="en-US" sz="1100" dirty="0">
                <a:solidFill>
                  <a:srgbClr val="002D64"/>
                </a:solidFill>
                <a:latin typeface="Arial" panose="020B0604020202020204" pitchFamily="34" charset="0"/>
                <a:cs typeface="Cordia New" panose="020B0304020202020204" pitchFamily="34" charset="-34"/>
              </a:rPr>
              <a:t>: The content is provided by leading technology companies and Udacity experts.</a:t>
            </a:r>
          </a:p>
          <a:p>
            <a:pPr marL="342900" indent="-342900">
              <a:lnSpc>
                <a:spcPct val="114000"/>
              </a:lnSpc>
              <a:spcBef>
                <a:spcPts val="300"/>
              </a:spcBef>
              <a:buFont typeface="Arial" panose="020B0604020202020204" pitchFamily="34" charset="0"/>
              <a:buChar char="•"/>
            </a:pPr>
            <a:r>
              <a:rPr lang="en-US" sz="1100" b="1" dirty="0">
                <a:solidFill>
                  <a:srgbClr val="002D64"/>
                </a:solidFill>
                <a:latin typeface="Arial" panose="020B0604020202020204" pitchFamily="34" charset="0"/>
                <a:cs typeface="Cordia New" panose="020B0304020202020204" pitchFamily="34" charset="-34"/>
              </a:rPr>
              <a:t>Microsoft</a:t>
            </a:r>
            <a:r>
              <a:rPr lang="en-US" sz="1100" dirty="0">
                <a:solidFill>
                  <a:srgbClr val="002D64"/>
                </a:solidFill>
                <a:latin typeface="Arial" panose="020B0604020202020204" pitchFamily="34" charset="0"/>
                <a:cs typeface="Cordia New" panose="020B0304020202020204" pitchFamily="34" charset="-34"/>
              </a:rPr>
              <a:t>: The content is provided by Microsoft and delivered live by selected and certified Microsoft trainers </a:t>
            </a:r>
          </a:p>
          <a:p>
            <a:pPr marL="342900" indent="-342900">
              <a:lnSpc>
                <a:spcPct val="114000"/>
              </a:lnSpc>
              <a:spcBef>
                <a:spcPts val="300"/>
              </a:spcBef>
              <a:buFont typeface="Arial" panose="020B0604020202020204" pitchFamily="34" charset="0"/>
              <a:buChar char="•"/>
            </a:pPr>
            <a:r>
              <a:rPr lang="en-US" sz="1100" b="1" dirty="0">
                <a:solidFill>
                  <a:srgbClr val="002D64"/>
                </a:solidFill>
                <a:latin typeface="Arial" panose="020B0604020202020204" pitchFamily="34" charset="0"/>
                <a:cs typeface="Cordia New" panose="020B0304020202020204" pitchFamily="34" charset="-34"/>
              </a:rPr>
              <a:t>AWS</a:t>
            </a:r>
            <a:r>
              <a:rPr lang="en-US" sz="1100" dirty="0">
                <a:solidFill>
                  <a:srgbClr val="002D64"/>
                </a:solidFill>
                <a:latin typeface="Arial" panose="020B0604020202020204" pitchFamily="34" charset="0"/>
                <a:cs typeface="Cordia New" panose="020B0304020202020204" pitchFamily="34" charset="-34"/>
              </a:rPr>
              <a:t>: The content is provided by Amazon Web Services and delivered live by selected and certified AWS trainers </a:t>
            </a:r>
          </a:p>
          <a:p>
            <a:pPr marL="342900" indent="-342900">
              <a:lnSpc>
                <a:spcPct val="114000"/>
              </a:lnSpc>
              <a:spcBef>
                <a:spcPts val="300"/>
              </a:spcBef>
              <a:buFont typeface="Arial" panose="020B0604020202020204" pitchFamily="34" charset="0"/>
              <a:buChar char="•"/>
            </a:pPr>
            <a:r>
              <a:rPr lang="en-US" sz="1100" b="1" dirty="0">
                <a:solidFill>
                  <a:srgbClr val="002D64"/>
                </a:solidFill>
                <a:latin typeface="Arial" panose="020B0604020202020204" pitchFamily="34" charset="0"/>
                <a:cs typeface="Cordia New" panose="020B0304020202020204" pitchFamily="34" charset="-34"/>
              </a:rPr>
              <a:t>Google</a:t>
            </a:r>
            <a:r>
              <a:rPr lang="en-US" sz="1100" dirty="0">
                <a:solidFill>
                  <a:srgbClr val="002D64"/>
                </a:solidFill>
                <a:latin typeface="Arial" panose="020B0604020202020204" pitchFamily="34" charset="0"/>
                <a:cs typeface="Cordia New" panose="020B0304020202020204" pitchFamily="34" charset="-34"/>
              </a:rPr>
              <a:t>: The content is provided in cooperation with Google and delivered on Coursera</a:t>
            </a:r>
          </a:p>
          <a:p>
            <a:pPr indent="-228600">
              <a:lnSpc>
                <a:spcPct val="113000"/>
              </a:lnSpc>
              <a:spcBef>
                <a:spcPts val="1200"/>
              </a:spcBef>
              <a:spcAft>
                <a:spcPts val="0"/>
              </a:spcAft>
              <a:tabLst>
                <a:tab pos="228600" algn="l"/>
                <a:tab pos="457200" algn="l"/>
              </a:tabLst>
            </a:pPr>
            <a:r>
              <a:rPr lang="en-US" sz="1100" b="1" dirty="0">
                <a:solidFill>
                  <a:srgbClr val="0074AA"/>
                </a:solidFill>
                <a:latin typeface="Arial" panose="020B0604020202020204" pitchFamily="34" charset="0"/>
                <a:cs typeface="Cordia New"/>
              </a:rPr>
              <a:t>How can I book an offer and how much does it cost?</a:t>
            </a:r>
          </a:p>
          <a:p>
            <a:pPr>
              <a:lnSpc>
                <a:spcPct val="115000"/>
              </a:lnSpc>
              <a:spcBef>
                <a:spcPts val="600"/>
              </a:spcBef>
            </a:pPr>
            <a:r>
              <a:rPr lang="en-US" sz="1100" dirty="0">
                <a:solidFill>
                  <a:srgbClr val="002D64"/>
                </a:solidFill>
                <a:latin typeface="Arial" panose="020B0604020202020204" pitchFamily="34" charset="0"/>
                <a:cs typeface="Cordia New" panose="020B0304020202020204" pitchFamily="34" charset="-34"/>
              </a:rPr>
              <a:t>All licenses and courses can be booked through </a:t>
            </a:r>
            <a:r>
              <a:rPr lang="en-US" sz="1100" dirty="0" err="1">
                <a:solidFill>
                  <a:srgbClr val="002D64"/>
                </a:solidFill>
                <a:latin typeface="Arial" panose="020B0604020202020204" pitchFamily="34" charset="0"/>
                <a:cs typeface="Cordia New" panose="020B0304020202020204" pitchFamily="34" charset="-34"/>
              </a:rPr>
              <a:t>peoplenet</a:t>
            </a:r>
            <a:r>
              <a:rPr lang="en-US" sz="1100" dirty="0">
                <a:solidFill>
                  <a:srgbClr val="002D64"/>
                </a:solidFill>
                <a:latin typeface="Arial" panose="020B0604020202020204" pitchFamily="34" charset="0"/>
                <a:cs typeface="Cordia New" panose="020B0304020202020204" pitchFamily="34" charset="-34"/>
              </a:rPr>
              <a:t>. </a:t>
            </a:r>
          </a:p>
          <a:p>
            <a:pPr>
              <a:lnSpc>
                <a:spcPct val="115000"/>
              </a:lnSpc>
            </a:pPr>
            <a:r>
              <a:rPr lang="en-US" sz="1100" dirty="0">
                <a:solidFill>
                  <a:srgbClr val="002D64"/>
                </a:solidFill>
                <a:latin typeface="Arial" panose="020B0604020202020204" pitchFamily="34" charset="0"/>
                <a:cs typeface="Cordia New" panose="020B0304020202020204" pitchFamily="34" charset="-34"/>
              </a:rPr>
              <a:t>The prices for each offer are as follows:</a:t>
            </a:r>
          </a:p>
          <a:p>
            <a:pPr marL="342900" lvl="0" indent="-342900">
              <a:lnSpc>
                <a:spcPct val="114000"/>
              </a:lnSpc>
              <a:spcBef>
                <a:spcPts val="300"/>
              </a:spcBef>
              <a:spcAft>
                <a:spcPts val="0"/>
              </a:spcAft>
              <a:buFont typeface="Arial" panose="020B0604020202020204" pitchFamily="34" charset="0"/>
              <a:buChar char="•"/>
            </a:pPr>
            <a:r>
              <a:rPr lang="it-IT" sz="1100" b="1" dirty="0" err="1">
                <a:solidFill>
                  <a:srgbClr val="002D64"/>
                </a:solidFill>
                <a:latin typeface="Arial" panose="020B0604020202020204" pitchFamily="34" charset="0"/>
                <a:cs typeface="Cordia New" panose="020B0304020202020204" pitchFamily="34" charset="-34"/>
              </a:rPr>
              <a:t>Coursera</a:t>
            </a:r>
            <a:r>
              <a:rPr lang="it-IT" sz="1100" dirty="0">
                <a:solidFill>
                  <a:srgbClr val="002D64"/>
                </a:solidFill>
                <a:latin typeface="Arial" panose="020B0604020202020204" pitchFamily="34" charset="0"/>
                <a:cs typeface="Cordia New" panose="020B0304020202020204" pitchFamily="34" charset="-34"/>
              </a:rPr>
              <a:t>: 339 </a:t>
            </a:r>
            <a:r>
              <a:rPr lang="it-IT" sz="1100" dirty="0" err="1">
                <a:solidFill>
                  <a:srgbClr val="002D64"/>
                </a:solidFill>
                <a:latin typeface="Arial" panose="020B0604020202020204" pitchFamily="34" charset="0"/>
                <a:cs typeface="Cordia New" panose="020B0304020202020204" pitchFamily="34" charset="-34"/>
              </a:rPr>
              <a:t>euros</a:t>
            </a:r>
            <a:r>
              <a:rPr lang="it-IT" sz="1100" dirty="0">
                <a:solidFill>
                  <a:srgbClr val="002D64"/>
                </a:solidFill>
                <a:latin typeface="Arial" panose="020B0604020202020204" pitchFamily="34" charset="0"/>
                <a:cs typeface="Cordia New" panose="020B0304020202020204" pitchFamily="34" charset="-34"/>
              </a:rPr>
              <a:t> per </a:t>
            </a:r>
            <a:r>
              <a:rPr lang="it-IT" sz="1100" dirty="0" err="1">
                <a:solidFill>
                  <a:srgbClr val="002D64"/>
                </a:solidFill>
                <a:latin typeface="Arial" panose="020B0604020202020204" pitchFamily="34" charset="0"/>
                <a:cs typeface="Cordia New" panose="020B0304020202020204" pitchFamily="34" charset="-34"/>
              </a:rPr>
              <a:t>annual</a:t>
            </a:r>
            <a:r>
              <a:rPr lang="it-IT" sz="1100" dirty="0">
                <a:solidFill>
                  <a:srgbClr val="002D64"/>
                </a:solidFill>
                <a:latin typeface="Arial" panose="020B0604020202020204" pitchFamily="34" charset="0"/>
                <a:cs typeface="Cordia New" panose="020B0304020202020204" pitchFamily="34" charset="-34"/>
              </a:rPr>
              <a:t> </a:t>
            </a:r>
            <a:r>
              <a:rPr lang="it-IT" sz="1100" dirty="0" err="1">
                <a:solidFill>
                  <a:srgbClr val="002D64"/>
                </a:solidFill>
                <a:latin typeface="Arial" panose="020B0604020202020204" pitchFamily="34" charset="0"/>
                <a:cs typeface="Cordia New" panose="020B0304020202020204" pitchFamily="34" charset="-34"/>
              </a:rPr>
              <a:t>license</a:t>
            </a:r>
            <a:endParaRPr lang="en-US" sz="1100" dirty="0">
              <a:solidFill>
                <a:srgbClr val="002D64"/>
              </a:solidFill>
              <a:latin typeface="Arial" panose="020B0604020202020204" pitchFamily="34" charset="0"/>
              <a:cs typeface="Cordia New" panose="020B0304020202020204" pitchFamily="34" charset="-34"/>
            </a:endParaRPr>
          </a:p>
          <a:p>
            <a:pPr marL="342900" lvl="0" indent="-342900">
              <a:lnSpc>
                <a:spcPct val="114000"/>
              </a:lnSpc>
              <a:spcBef>
                <a:spcPts val="300"/>
              </a:spcBef>
              <a:spcAft>
                <a:spcPts val="0"/>
              </a:spcAft>
              <a:buFont typeface="Arial" panose="020B0604020202020204" pitchFamily="34" charset="0"/>
              <a:buChar char="•"/>
            </a:pPr>
            <a:r>
              <a:rPr lang="en-US" sz="1100" b="1" dirty="0">
                <a:solidFill>
                  <a:srgbClr val="002D64"/>
                </a:solidFill>
                <a:latin typeface="Arial" panose="020B0604020202020204" pitchFamily="34" charset="0"/>
                <a:cs typeface="Cordia New" panose="020B0304020202020204" pitchFamily="34" charset="-34"/>
              </a:rPr>
              <a:t>Udacity</a:t>
            </a:r>
            <a:r>
              <a:rPr lang="en-US" sz="1100" dirty="0">
                <a:solidFill>
                  <a:srgbClr val="002D64"/>
                </a:solidFill>
                <a:latin typeface="Arial" panose="020B0604020202020204" pitchFamily="34" charset="0"/>
                <a:cs typeface="Cordia New" panose="020B0304020202020204" pitchFamily="34" charset="-34"/>
              </a:rPr>
              <a:t>: </a:t>
            </a:r>
            <a:r>
              <a:rPr lang="it-IT" sz="1100" dirty="0">
                <a:solidFill>
                  <a:srgbClr val="002D64"/>
                </a:solidFill>
                <a:latin typeface="Arial" panose="020B0604020202020204" pitchFamily="34" charset="0"/>
                <a:cs typeface="Cordia New" panose="020B0304020202020204" pitchFamily="34" charset="-34"/>
              </a:rPr>
              <a:t>1.950 </a:t>
            </a:r>
            <a:r>
              <a:rPr lang="it-IT" sz="1100" dirty="0" err="1">
                <a:solidFill>
                  <a:srgbClr val="002D64"/>
                </a:solidFill>
                <a:latin typeface="Arial" panose="020B0604020202020204" pitchFamily="34" charset="0"/>
                <a:cs typeface="Cordia New" panose="020B0304020202020204" pitchFamily="34" charset="-34"/>
              </a:rPr>
              <a:t>euros</a:t>
            </a:r>
            <a:r>
              <a:rPr lang="it-IT" sz="1100" dirty="0">
                <a:solidFill>
                  <a:srgbClr val="002D64"/>
                </a:solidFill>
                <a:latin typeface="Arial" panose="020B0604020202020204" pitchFamily="34" charset="0"/>
                <a:cs typeface="Cordia New" panose="020B0304020202020204" pitchFamily="34" charset="-34"/>
              </a:rPr>
              <a:t> per 6-month </a:t>
            </a:r>
            <a:r>
              <a:rPr lang="it-IT" sz="1100" dirty="0" err="1">
                <a:solidFill>
                  <a:srgbClr val="002D64"/>
                </a:solidFill>
                <a:latin typeface="Arial" panose="020B0604020202020204" pitchFamily="34" charset="0"/>
                <a:cs typeface="Cordia New" panose="020B0304020202020204" pitchFamily="34" charset="-34"/>
              </a:rPr>
              <a:t>license</a:t>
            </a:r>
            <a:endParaRPr lang="en-US" sz="1100" dirty="0">
              <a:solidFill>
                <a:srgbClr val="002D64"/>
              </a:solidFill>
              <a:latin typeface="Arial" panose="020B0604020202020204" pitchFamily="34" charset="0"/>
              <a:cs typeface="Cordia New" panose="020B0304020202020204" pitchFamily="34" charset="-34"/>
            </a:endParaRPr>
          </a:p>
          <a:p>
            <a:pPr marL="342900" indent="-342900">
              <a:lnSpc>
                <a:spcPct val="114000"/>
              </a:lnSpc>
              <a:spcBef>
                <a:spcPts val="300"/>
              </a:spcBef>
              <a:buFont typeface="Arial" panose="020B0604020202020204" pitchFamily="34" charset="0"/>
              <a:buChar char="•"/>
            </a:pPr>
            <a:r>
              <a:rPr lang="en-US" sz="1100" b="1" dirty="0">
                <a:solidFill>
                  <a:srgbClr val="002D64"/>
                </a:solidFill>
                <a:latin typeface="Arial" panose="020B0604020202020204" pitchFamily="34" charset="0"/>
                <a:cs typeface="Cordia New" panose="020B0304020202020204" pitchFamily="34" charset="-34"/>
              </a:rPr>
              <a:t>Microsoft</a:t>
            </a:r>
            <a:r>
              <a:rPr lang="en-US" sz="1100" dirty="0">
                <a:solidFill>
                  <a:srgbClr val="002D64"/>
                </a:solidFill>
                <a:latin typeface="Arial" panose="020B0604020202020204" pitchFamily="34" charset="0"/>
                <a:cs typeface="Cordia New" panose="020B0304020202020204" pitchFamily="34" charset="-34"/>
              </a:rPr>
              <a:t>: </a:t>
            </a:r>
            <a:r>
              <a:rPr lang="en-US" sz="1100" dirty="0">
                <a:solidFill>
                  <a:srgbClr val="002D64"/>
                </a:solidFill>
                <a:highlight>
                  <a:srgbClr val="FFFF00"/>
                </a:highlight>
                <a:latin typeface="Arial" panose="020B0604020202020204" pitchFamily="34" charset="0"/>
                <a:cs typeface="Cordia New" panose="020B0304020202020204" pitchFamily="34" charset="-34"/>
              </a:rPr>
              <a:t>XXX</a:t>
            </a:r>
            <a:r>
              <a:rPr lang="en-US" sz="1100" dirty="0">
                <a:solidFill>
                  <a:srgbClr val="002D64"/>
                </a:solidFill>
                <a:latin typeface="Arial" panose="020B0604020202020204" pitchFamily="34" charset="0"/>
                <a:cs typeface="Cordia New" panose="020B0304020202020204" pitchFamily="34" charset="-34"/>
              </a:rPr>
              <a:t> euros administration fee per 1-day/3-day virtual instructor-led class</a:t>
            </a:r>
          </a:p>
          <a:p>
            <a:pPr marL="342900" indent="-342900">
              <a:lnSpc>
                <a:spcPct val="114000"/>
              </a:lnSpc>
              <a:spcBef>
                <a:spcPts val="300"/>
              </a:spcBef>
              <a:buFont typeface="Arial" panose="020B0604020202020204" pitchFamily="34" charset="0"/>
              <a:buChar char="•"/>
            </a:pPr>
            <a:r>
              <a:rPr lang="en-US" sz="1100" b="1" dirty="0">
                <a:solidFill>
                  <a:srgbClr val="002D64"/>
                </a:solidFill>
                <a:latin typeface="Arial" panose="020B0604020202020204" pitchFamily="34" charset="0"/>
                <a:cs typeface="Cordia New" panose="020B0304020202020204" pitchFamily="34" charset="-34"/>
              </a:rPr>
              <a:t>AWS</a:t>
            </a:r>
            <a:r>
              <a:rPr lang="en-US" sz="1100" dirty="0">
                <a:solidFill>
                  <a:srgbClr val="002D64"/>
                </a:solidFill>
                <a:latin typeface="Arial" panose="020B0604020202020204" pitchFamily="34" charset="0"/>
                <a:cs typeface="Cordia New" panose="020B0304020202020204" pitchFamily="34" charset="-34"/>
              </a:rPr>
              <a:t>: </a:t>
            </a:r>
            <a:r>
              <a:rPr lang="en-US" sz="1100" dirty="0">
                <a:solidFill>
                  <a:srgbClr val="002D64"/>
                </a:solidFill>
                <a:highlight>
                  <a:srgbClr val="FFFF00"/>
                </a:highlight>
                <a:latin typeface="Arial" panose="020B0604020202020204" pitchFamily="34" charset="0"/>
                <a:cs typeface="Cordia New" panose="020B0304020202020204" pitchFamily="34" charset="-34"/>
              </a:rPr>
              <a:t>XXX</a:t>
            </a:r>
            <a:r>
              <a:rPr lang="en-US" sz="1100" dirty="0">
                <a:solidFill>
                  <a:srgbClr val="002D64"/>
                </a:solidFill>
                <a:latin typeface="Arial" panose="020B0604020202020204" pitchFamily="34" charset="0"/>
                <a:cs typeface="Cordia New" panose="020B0304020202020204" pitchFamily="34" charset="-34"/>
              </a:rPr>
              <a:t> euros per 1-day/3-day virtual instructor-led class</a:t>
            </a:r>
          </a:p>
          <a:p>
            <a:pPr marL="342900" lvl="0" indent="-342900">
              <a:lnSpc>
                <a:spcPct val="114000"/>
              </a:lnSpc>
              <a:spcBef>
                <a:spcPts val="300"/>
              </a:spcBef>
              <a:spcAft>
                <a:spcPts val="0"/>
              </a:spcAft>
              <a:buFont typeface="Arial" panose="020B0604020202020204" pitchFamily="34" charset="0"/>
              <a:buChar char="•"/>
            </a:pPr>
            <a:r>
              <a:rPr lang="en-US" sz="1100" b="1" dirty="0">
                <a:solidFill>
                  <a:srgbClr val="002D64"/>
                </a:solidFill>
                <a:latin typeface="Arial" panose="020B0604020202020204" pitchFamily="34" charset="0"/>
                <a:cs typeface="Cordia New" panose="020B0304020202020204" pitchFamily="34" charset="-34"/>
              </a:rPr>
              <a:t>Google</a:t>
            </a:r>
            <a:r>
              <a:rPr lang="en-US" sz="1100" dirty="0">
                <a:solidFill>
                  <a:srgbClr val="002D64"/>
                </a:solidFill>
                <a:latin typeface="Arial" panose="020B0604020202020204" pitchFamily="34" charset="0"/>
                <a:cs typeface="Cordia New" panose="020B0304020202020204" pitchFamily="34" charset="-34"/>
              </a:rPr>
              <a:t>: </a:t>
            </a:r>
            <a:r>
              <a:rPr lang="it-IT" sz="1100" dirty="0">
                <a:solidFill>
                  <a:srgbClr val="002D64"/>
                </a:solidFill>
                <a:latin typeface="Arial" panose="020B0604020202020204" pitchFamily="34" charset="0"/>
                <a:cs typeface="Cordia New" panose="020B0304020202020204" pitchFamily="34" charset="-34"/>
              </a:rPr>
              <a:t>339 </a:t>
            </a:r>
            <a:r>
              <a:rPr lang="it-IT" sz="1100" dirty="0" err="1">
                <a:solidFill>
                  <a:srgbClr val="002D64"/>
                </a:solidFill>
                <a:latin typeface="Arial" panose="020B0604020202020204" pitchFamily="34" charset="0"/>
                <a:cs typeface="Cordia New" panose="020B0304020202020204" pitchFamily="34" charset="-34"/>
              </a:rPr>
              <a:t>euros</a:t>
            </a:r>
            <a:r>
              <a:rPr lang="it-IT" sz="1100" dirty="0">
                <a:solidFill>
                  <a:srgbClr val="002D64"/>
                </a:solidFill>
                <a:latin typeface="Arial" panose="020B0604020202020204" pitchFamily="34" charset="0"/>
                <a:cs typeface="Cordia New" panose="020B0304020202020204" pitchFamily="34" charset="-34"/>
              </a:rPr>
              <a:t> per </a:t>
            </a:r>
            <a:r>
              <a:rPr lang="it-IT" sz="1100" dirty="0" err="1">
                <a:solidFill>
                  <a:srgbClr val="002D64"/>
                </a:solidFill>
                <a:latin typeface="Arial" panose="020B0604020202020204" pitchFamily="34" charset="0"/>
                <a:cs typeface="Cordia New" panose="020B0304020202020204" pitchFamily="34" charset="-34"/>
              </a:rPr>
              <a:t>annual</a:t>
            </a:r>
            <a:r>
              <a:rPr lang="it-IT" sz="1100" dirty="0">
                <a:solidFill>
                  <a:srgbClr val="002D64"/>
                </a:solidFill>
                <a:latin typeface="Arial" panose="020B0604020202020204" pitchFamily="34" charset="0"/>
                <a:cs typeface="Cordia New" panose="020B0304020202020204" pitchFamily="34" charset="-34"/>
              </a:rPr>
              <a:t> </a:t>
            </a:r>
            <a:r>
              <a:rPr lang="it-IT" sz="1100" dirty="0" err="1">
                <a:solidFill>
                  <a:srgbClr val="002D64"/>
                </a:solidFill>
                <a:latin typeface="Arial" panose="020B0604020202020204" pitchFamily="34" charset="0"/>
                <a:cs typeface="Cordia New" panose="020B0304020202020204" pitchFamily="34" charset="-34"/>
              </a:rPr>
              <a:t>Coursera</a:t>
            </a:r>
            <a:r>
              <a:rPr lang="it-IT" sz="1100" dirty="0">
                <a:solidFill>
                  <a:srgbClr val="002D64"/>
                </a:solidFill>
                <a:latin typeface="Arial" panose="020B0604020202020204" pitchFamily="34" charset="0"/>
                <a:cs typeface="Cordia New" panose="020B0304020202020204" pitchFamily="34" charset="-34"/>
              </a:rPr>
              <a:t> </a:t>
            </a:r>
            <a:r>
              <a:rPr lang="it-IT" sz="1100" dirty="0" err="1">
                <a:solidFill>
                  <a:srgbClr val="002D64"/>
                </a:solidFill>
                <a:latin typeface="Arial" panose="020B0604020202020204" pitchFamily="34" charset="0"/>
                <a:cs typeface="Cordia New" panose="020B0304020202020204" pitchFamily="34" charset="-34"/>
              </a:rPr>
              <a:t>license</a:t>
            </a:r>
            <a:endParaRPr lang="en-US" sz="1100" dirty="0">
              <a:solidFill>
                <a:srgbClr val="002D64"/>
              </a:solidFill>
              <a:latin typeface="Arial" panose="020B0604020202020204" pitchFamily="34" charset="0"/>
              <a:cs typeface="Cordia New" panose="020B0304020202020204" pitchFamily="34" charset="-34"/>
            </a:endParaRPr>
          </a:p>
          <a:p>
            <a:pPr indent="-228600">
              <a:lnSpc>
                <a:spcPct val="113000"/>
              </a:lnSpc>
              <a:spcBef>
                <a:spcPts val="1200"/>
              </a:spcBef>
              <a:tabLst>
                <a:tab pos="228600" algn="l"/>
                <a:tab pos="457200" algn="l"/>
              </a:tabLst>
            </a:pPr>
            <a:r>
              <a:rPr lang="en-US" sz="1100" b="1" dirty="0">
                <a:solidFill>
                  <a:srgbClr val="0074AA"/>
                </a:solidFill>
                <a:latin typeface="Arial" panose="020B0604020202020204" pitchFamily="34" charset="0"/>
                <a:cs typeface="Cordia New"/>
              </a:rPr>
              <a:t>How long is the time period for a license?</a:t>
            </a:r>
          </a:p>
          <a:p>
            <a:pPr marL="342900" indent="-342900">
              <a:lnSpc>
                <a:spcPct val="114000"/>
              </a:lnSpc>
              <a:spcBef>
                <a:spcPts val="300"/>
              </a:spcBef>
              <a:spcAft>
                <a:spcPts val="0"/>
              </a:spcAft>
              <a:buFont typeface="Arial" panose="020B0604020202020204" pitchFamily="34" charset="0"/>
              <a:buChar char="•"/>
            </a:pPr>
            <a:r>
              <a:rPr lang="en-US" sz="1100" b="1" dirty="0">
                <a:solidFill>
                  <a:srgbClr val="002D64"/>
                </a:solidFill>
                <a:latin typeface="Arial" panose="020B0604020202020204" pitchFamily="34" charset="0"/>
                <a:cs typeface="Cordia New" panose="020B0304020202020204" pitchFamily="34" charset="-34"/>
              </a:rPr>
              <a:t>Coursera</a:t>
            </a:r>
            <a:r>
              <a:rPr lang="en-US" sz="1100" dirty="0">
                <a:solidFill>
                  <a:srgbClr val="002D64"/>
                </a:solidFill>
                <a:latin typeface="Arial" panose="020B0604020202020204" pitchFamily="34" charset="0"/>
                <a:cs typeface="Cordia New" panose="020B0304020202020204" pitchFamily="34" charset="-34"/>
              </a:rPr>
              <a:t>: The license on the Coursera platform is valid for one year from the date of activation on </a:t>
            </a:r>
            <a:r>
              <a:rPr lang="en-US" sz="1100" dirty="0" err="1">
                <a:solidFill>
                  <a:srgbClr val="002D64"/>
                </a:solidFill>
                <a:latin typeface="Arial" panose="020B0604020202020204" pitchFamily="34" charset="0"/>
                <a:cs typeface="Cordia New" panose="020B0304020202020204" pitchFamily="34" charset="-34"/>
              </a:rPr>
              <a:t>peoplenet</a:t>
            </a:r>
            <a:r>
              <a:rPr lang="en-US" sz="1100" dirty="0">
                <a:solidFill>
                  <a:srgbClr val="002D64"/>
                </a:solidFill>
                <a:latin typeface="Arial" panose="020B0604020202020204" pitchFamily="34" charset="0"/>
                <a:cs typeface="Cordia New" panose="020B0304020202020204" pitchFamily="34" charset="-34"/>
              </a:rPr>
              <a:t>.</a:t>
            </a:r>
          </a:p>
          <a:p>
            <a:pPr marL="342900" indent="-342900">
              <a:lnSpc>
                <a:spcPct val="114000"/>
              </a:lnSpc>
              <a:spcBef>
                <a:spcPts val="300"/>
              </a:spcBef>
              <a:spcAft>
                <a:spcPts val="0"/>
              </a:spcAft>
              <a:buFont typeface="Arial" panose="020B0604020202020204" pitchFamily="34" charset="0"/>
              <a:buChar char="•"/>
            </a:pPr>
            <a:r>
              <a:rPr lang="en-US" sz="1100" b="1" dirty="0">
                <a:solidFill>
                  <a:srgbClr val="002D64"/>
                </a:solidFill>
                <a:latin typeface="Arial" panose="020B0604020202020204" pitchFamily="34" charset="0"/>
                <a:cs typeface="Cordia New" panose="020B0304020202020204" pitchFamily="34" charset="-34"/>
              </a:rPr>
              <a:t>Udacity</a:t>
            </a:r>
            <a:r>
              <a:rPr lang="en-US" sz="1100" dirty="0">
                <a:solidFill>
                  <a:srgbClr val="002D64"/>
                </a:solidFill>
                <a:latin typeface="Arial" panose="020B0604020202020204" pitchFamily="34" charset="0"/>
                <a:cs typeface="Cordia New" panose="020B0304020202020204" pitchFamily="34" charset="-34"/>
              </a:rPr>
              <a:t>: The license is valid for six months, commencing from the start of the course.</a:t>
            </a:r>
          </a:p>
          <a:p>
            <a:pPr marL="342900" indent="-342900">
              <a:lnSpc>
                <a:spcPct val="114000"/>
              </a:lnSpc>
              <a:spcBef>
                <a:spcPts val="300"/>
              </a:spcBef>
              <a:buFont typeface="Arial" panose="020B0604020202020204" pitchFamily="34" charset="0"/>
              <a:buChar char="•"/>
            </a:pPr>
            <a:r>
              <a:rPr lang="en-US" sz="1100" b="1" dirty="0">
                <a:solidFill>
                  <a:srgbClr val="002D64"/>
                </a:solidFill>
                <a:latin typeface="Arial" panose="020B0604020202020204" pitchFamily="34" charset="0"/>
                <a:cs typeface="Cordia New" panose="020B0304020202020204" pitchFamily="34" charset="-34"/>
              </a:rPr>
              <a:t>Microsoft</a:t>
            </a:r>
            <a:r>
              <a:rPr lang="en-US" sz="1100" dirty="0">
                <a:solidFill>
                  <a:srgbClr val="002D64"/>
                </a:solidFill>
                <a:latin typeface="Arial" panose="020B0604020202020204" pitchFamily="34" charset="0"/>
                <a:cs typeface="Cordia New" panose="020B0304020202020204" pitchFamily="34" charset="-34"/>
              </a:rPr>
              <a:t>: No license needed</a:t>
            </a:r>
          </a:p>
          <a:p>
            <a:pPr marL="342900" indent="-342900">
              <a:lnSpc>
                <a:spcPct val="114000"/>
              </a:lnSpc>
              <a:spcBef>
                <a:spcPts val="300"/>
              </a:spcBef>
              <a:buFont typeface="Arial" panose="020B0604020202020204" pitchFamily="34" charset="0"/>
              <a:buChar char="•"/>
            </a:pPr>
            <a:r>
              <a:rPr lang="en-US" sz="1100" b="1" dirty="0">
                <a:solidFill>
                  <a:srgbClr val="002D64"/>
                </a:solidFill>
                <a:latin typeface="Arial" panose="020B0604020202020204" pitchFamily="34" charset="0"/>
                <a:cs typeface="Cordia New" panose="020B0304020202020204" pitchFamily="34" charset="-34"/>
              </a:rPr>
              <a:t>AWS</a:t>
            </a:r>
            <a:r>
              <a:rPr lang="en-US" sz="1100" dirty="0">
                <a:solidFill>
                  <a:srgbClr val="002D64"/>
                </a:solidFill>
                <a:latin typeface="Arial" panose="020B0604020202020204" pitchFamily="34" charset="0"/>
                <a:cs typeface="Cordia New" panose="020B0304020202020204" pitchFamily="34" charset="-34"/>
              </a:rPr>
              <a:t>: No license needed</a:t>
            </a:r>
          </a:p>
          <a:p>
            <a:pPr marL="342900" lvl="0" indent="-342900">
              <a:lnSpc>
                <a:spcPct val="114000"/>
              </a:lnSpc>
              <a:spcBef>
                <a:spcPts val="300"/>
              </a:spcBef>
              <a:spcAft>
                <a:spcPts val="0"/>
              </a:spcAft>
              <a:buFont typeface="Arial" panose="020B0604020202020204" pitchFamily="34" charset="0"/>
              <a:buChar char="•"/>
            </a:pPr>
            <a:r>
              <a:rPr lang="en-US" sz="1100" b="1" dirty="0">
                <a:solidFill>
                  <a:srgbClr val="002D64"/>
                </a:solidFill>
                <a:latin typeface="Arial" panose="020B0604020202020204" pitchFamily="34" charset="0"/>
                <a:cs typeface="Cordia New" panose="020B0304020202020204" pitchFamily="34" charset="-34"/>
              </a:rPr>
              <a:t>Google</a:t>
            </a:r>
            <a:r>
              <a:rPr lang="en-US" sz="1100" dirty="0">
                <a:solidFill>
                  <a:srgbClr val="002D64"/>
                </a:solidFill>
                <a:latin typeface="Arial" panose="020B0604020202020204" pitchFamily="34" charset="0"/>
                <a:cs typeface="Cordia New" panose="020B0304020202020204" pitchFamily="34" charset="-34"/>
              </a:rPr>
              <a:t>: </a:t>
            </a:r>
            <a:r>
              <a:rPr lang="it-IT" sz="1100" dirty="0">
                <a:solidFill>
                  <a:srgbClr val="002D64"/>
                </a:solidFill>
                <a:latin typeface="Arial" panose="020B0604020202020204" pitchFamily="34" charset="0"/>
                <a:cs typeface="Cordia New" panose="020B0304020202020204" pitchFamily="34" charset="-34"/>
              </a:rPr>
              <a:t>339 </a:t>
            </a:r>
            <a:r>
              <a:rPr lang="it-IT" sz="1100" dirty="0" err="1">
                <a:solidFill>
                  <a:srgbClr val="002D64"/>
                </a:solidFill>
                <a:latin typeface="Arial" panose="020B0604020202020204" pitchFamily="34" charset="0"/>
                <a:cs typeface="Cordia New" panose="020B0304020202020204" pitchFamily="34" charset="-34"/>
              </a:rPr>
              <a:t>euros</a:t>
            </a:r>
            <a:r>
              <a:rPr lang="it-IT" sz="1100" dirty="0">
                <a:solidFill>
                  <a:srgbClr val="002D64"/>
                </a:solidFill>
                <a:latin typeface="Arial" panose="020B0604020202020204" pitchFamily="34" charset="0"/>
                <a:cs typeface="Cordia New" panose="020B0304020202020204" pitchFamily="34" charset="-34"/>
              </a:rPr>
              <a:t> pro per </a:t>
            </a:r>
            <a:r>
              <a:rPr lang="it-IT" sz="1100" dirty="0" err="1">
                <a:solidFill>
                  <a:srgbClr val="002D64"/>
                </a:solidFill>
                <a:latin typeface="Arial" panose="020B0604020202020204" pitchFamily="34" charset="0"/>
                <a:cs typeface="Cordia New" panose="020B0304020202020204" pitchFamily="34" charset="-34"/>
              </a:rPr>
              <a:t>annual</a:t>
            </a:r>
            <a:r>
              <a:rPr lang="it-IT" sz="1100" dirty="0">
                <a:solidFill>
                  <a:srgbClr val="002D64"/>
                </a:solidFill>
                <a:latin typeface="Arial" panose="020B0604020202020204" pitchFamily="34" charset="0"/>
                <a:cs typeface="Cordia New" panose="020B0304020202020204" pitchFamily="34" charset="-34"/>
              </a:rPr>
              <a:t> </a:t>
            </a:r>
            <a:r>
              <a:rPr lang="it-IT" sz="1100" dirty="0" err="1">
                <a:solidFill>
                  <a:srgbClr val="002D64"/>
                </a:solidFill>
                <a:latin typeface="Arial" panose="020B0604020202020204" pitchFamily="34" charset="0"/>
                <a:cs typeface="Cordia New" panose="020B0304020202020204" pitchFamily="34" charset="-34"/>
              </a:rPr>
              <a:t>Coursera</a:t>
            </a:r>
            <a:r>
              <a:rPr lang="it-IT" sz="1100" dirty="0">
                <a:solidFill>
                  <a:srgbClr val="002D64"/>
                </a:solidFill>
                <a:latin typeface="Arial" panose="020B0604020202020204" pitchFamily="34" charset="0"/>
                <a:cs typeface="Cordia New" panose="020B0304020202020204" pitchFamily="34" charset="-34"/>
              </a:rPr>
              <a:t> </a:t>
            </a:r>
            <a:r>
              <a:rPr lang="it-IT" sz="1100" dirty="0" err="1">
                <a:solidFill>
                  <a:srgbClr val="002D64"/>
                </a:solidFill>
                <a:latin typeface="Arial" panose="020B0604020202020204" pitchFamily="34" charset="0"/>
                <a:cs typeface="Cordia New" panose="020B0304020202020204" pitchFamily="34" charset="-34"/>
              </a:rPr>
              <a:t>license</a:t>
            </a:r>
            <a:r>
              <a:rPr lang="it-IT" sz="1100" dirty="0">
                <a:solidFill>
                  <a:srgbClr val="002D64"/>
                </a:solidFill>
                <a:latin typeface="Arial" panose="020B0604020202020204" pitchFamily="34" charset="0"/>
                <a:cs typeface="Cordia New" panose="020B0304020202020204" pitchFamily="34" charset="-34"/>
              </a:rPr>
              <a:t> via </a:t>
            </a:r>
            <a:r>
              <a:rPr lang="it-IT" sz="1100" dirty="0" err="1">
                <a:solidFill>
                  <a:srgbClr val="002D64"/>
                </a:solidFill>
                <a:latin typeface="Arial" panose="020B0604020202020204" pitchFamily="34" charset="0"/>
                <a:cs typeface="Cordia New" panose="020B0304020202020204" pitchFamily="34" charset="-34"/>
              </a:rPr>
              <a:t>Coursera</a:t>
            </a:r>
            <a:endParaRPr lang="en-US" sz="1100" dirty="0">
              <a:solidFill>
                <a:srgbClr val="002D64"/>
              </a:solidFill>
              <a:latin typeface="Arial" panose="020B0604020202020204" pitchFamily="34" charset="0"/>
              <a:cs typeface="Cordia New" panose="020B0304020202020204" pitchFamily="34" charset="-34"/>
            </a:endParaRPr>
          </a:p>
          <a:p>
            <a:pPr>
              <a:lnSpc>
                <a:spcPct val="114000"/>
              </a:lnSpc>
              <a:spcBef>
                <a:spcPts val="300"/>
              </a:spcBef>
              <a:spcAft>
                <a:spcPts val="1000"/>
              </a:spcAft>
            </a:pPr>
            <a:endParaRPr lang="en-US" sz="1100" dirty="0">
              <a:solidFill>
                <a:srgbClr val="002D64"/>
              </a:solidFill>
              <a:latin typeface="Arial" panose="020B0604020202020204" pitchFamily="34" charset="0"/>
              <a:cs typeface="Cordia New" panose="020B0304020202020204" pitchFamily="34" charset="-34"/>
            </a:endParaRPr>
          </a:p>
        </p:txBody>
      </p:sp>
      <p:sp>
        <p:nvSpPr>
          <p:cNvPr id="9" name="Rechteck 8"/>
          <p:cNvSpPr/>
          <p:nvPr/>
        </p:nvSpPr>
        <p:spPr>
          <a:xfrm>
            <a:off x="181616" y="2248507"/>
            <a:ext cx="6550681" cy="60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a:solidFill>
                  <a:srgbClr val="0074AA"/>
                </a:solidFill>
                <a:latin typeface="Arial" panose="020B0604020202020204" pitchFamily="34" charset="0"/>
                <a:cs typeface="Arial" panose="020B0604020202020204" pitchFamily="34" charset="0"/>
              </a:rPr>
              <a:t>Bertelsmann Cloud Curriculum </a:t>
            </a:r>
          </a:p>
          <a:p>
            <a:r>
              <a:rPr lang="de-DE" sz="1400">
                <a:solidFill>
                  <a:srgbClr val="0074AA"/>
                </a:solidFill>
                <a:latin typeface="Arial" panose="020B0604020202020204" pitchFamily="34" charset="0"/>
                <a:cs typeface="Arial" panose="020B0604020202020204" pitchFamily="34" charset="0"/>
              </a:rPr>
              <a:t>FAQs </a:t>
            </a:r>
            <a:r>
              <a:rPr lang="de-DE" sz="1400" err="1">
                <a:solidFill>
                  <a:srgbClr val="0074AA"/>
                </a:solidFill>
                <a:latin typeface="Arial" panose="020B0604020202020204" pitchFamily="34" charset="0"/>
                <a:cs typeface="Arial" panose="020B0604020202020204" pitchFamily="34" charset="0"/>
              </a:rPr>
              <a:t>for</a:t>
            </a:r>
            <a:r>
              <a:rPr lang="de-DE" sz="1400">
                <a:solidFill>
                  <a:srgbClr val="0074AA"/>
                </a:solidFill>
                <a:latin typeface="Arial" panose="020B0604020202020204" pitchFamily="34" charset="0"/>
                <a:cs typeface="Arial" panose="020B0604020202020204" pitchFamily="34" charset="0"/>
              </a:rPr>
              <a:t> Bertelsmann </a:t>
            </a:r>
            <a:r>
              <a:rPr lang="de-DE" sz="1400" err="1">
                <a:solidFill>
                  <a:srgbClr val="0074AA"/>
                </a:solidFill>
                <a:latin typeface="Arial" panose="020B0604020202020204" pitchFamily="34" charset="0"/>
                <a:cs typeface="Arial" panose="020B0604020202020204" pitchFamily="34" charset="0"/>
              </a:rPr>
              <a:t>Employees</a:t>
            </a:r>
            <a:endParaRPr lang="de-DE" sz="1400">
              <a:solidFill>
                <a:srgbClr val="0074A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0911105"/>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1845582-AC88-451A-9863-F6D2A684847D}"/>
              </a:ext>
            </a:extLst>
          </p:cNvPr>
          <p:cNvPicPr>
            <a:picLocks noChangeAspect="1"/>
          </p:cNvPicPr>
          <p:nvPr/>
        </p:nvPicPr>
        <p:blipFill rotWithShape="1">
          <a:blip r:embed="rId3">
            <a:extLst>
              <a:ext uri="{28A0092B-C50C-407E-A947-70E740481C1C}">
                <a14:useLocalDpi xmlns:a14="http://schemas.microsoft.com/office/drawing/2010/main" val="0"/>
              </a:ext>
            </a:extLst>
          </a:blip>
          <a:srcRect l="13012"/>
          <a:stretch/>
        </p:blipFill>
        <p:spPr>
          <a:xfrm>
            <a:off x="192437" y="154771"/>
            <a:ext cx="6477633" cy="2298165"/>
          </a:xfrm>
          <a:prstGeom prst="rect">
            <a:avLst/>
          </a:prstGeom>
        </p:spPr>
      </p:pic>
      <p:sp>
        <p:nvSpPr>
          <p:cNvPr id="6" name="Rechteck 5"/>
          <p:cNvSpPr/>
          <p:nvPr/>
        </p:nvSpPr>
        <p:spPr>
          <a:xfrm>
            <a:off x="191024" y="2257651"/>
            <a:ext cx="6476400" cy="7469514"/>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5000"/>
              </a:lnSpc>
              <a:spcBef>
                <a:spcPts val="600"/>
              </a:spcBef>
              <a:spcAft>
                <a:spcPts val="600"/>
              </a:spcAft>
            </a:pPr>
            <a:endParaRPr lang="de-DE" sz="1200" b="1">
              <a:solidFill>
                <a:schemeClr val="tx1"/>
              </a:solidFill>
              <a:latin typeface="Arial" panose="020B0604020202020204" pitchFamily="34" charset="0"/>
              <a:ea typeface="Arial" panose="020B0604020202020204" pitchFamily="34" charset="0"/>
              <a:cs typeface="Arial" panose="020B0604020202020204" pitchFamily="34" charset="0"/>
            </a:endParaRPr>
          </a:p>
        </p:txBody>
      </p:sp>
      <p:grpSp>
        <p:nvGrpSpPr>
          <p:cNvPr id="4" name="Gruppieren 3"/>
          <p:cNvGrpSpPr/>
          <p:nvPr/>
        </p:nvGrpSpPr>
        <p:grpSpPr>
          <a:xfrm>
            <a:off x="4562994" y="1730530"/>
            <a:ext cx="2185688" cy="527121"/>
            <a:chOff x="-4505024" y="4221648"/>
            <a:chExt cx="4171167" cy="1005958"/>
          </a:xfrm>
        </p:grpSpPr>
        <p:sp>
          <p:nvSpPr>
            <p:cNvPr id="3" name="Rechteck 2"/>
            <p:cNvSpPr/>
            <p:nvPr/>
          </p:nvSpPr>
          <p:spPr>
            <a:xfrm>
              <a:off x="-4505024" y="4221648"/>
              <a:ext cx="4171167" cy="1005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1740" y="4364963"/>
              <a:ext cx="3852672" cy="719328"/>
            </a:xfrm>
            <a:prstGeom prst="rect">
              <a:avLst/>
            </a:prstGeom>
          </p:spPr>
        </p:pic>
      </p:grpSp>
      <p:sp>
        <p:nvSpPr>
          <p:cNvPr id="51" name="Foliennummernplatzhalter 50"/>
          <p:cNvSpPr>
            <a:spLocks noGrp="1"/>
          </p:cNvSpPr>
          <p:nvPr>
            <p:ph type="sldNum" sz="quarter" idx="12"/>
          </p:nvPr>
        </p:nvSpPr>
        <p:spPr>
          <a:xfrm>
            <a:off x="4981047" y="9184588"/>
            <a:ext cx="1543050" cy="527403"/>
          </a:xfrm>
        </p:spPr>
        <p:txBody>
          <a:bodyPr/>
          <a:lstStyle/>
          <a:p>
            <a:r>
              <a:rPr lang="de-DE">
                <a:solidFill>
                  <a:srgbClr val="002D64"/>
                </a:solidFill>
                <a:latin typeface="Arial" panose="020B0604020202020204" pitchFamily="34" charset="0"/>
                <a:cs typeface="Arial" panose="020B0604020202020204" pitchFamily="34" charset="0"/>
              </a:rPr>
              <a:t> </a:t>
            </a:r>
            <a:fld id="{B367C774-BF47-4908-8078-F07A9743E7EB}" type="slidenum">
              <a:rPr lang="de-DE" smtClean="0">
                <a:solidFill>
                  <a:srgbClr val="002D64"/>
                </a:solidFill>
                <a:latin typeface="Arial" panose="020B0604020202020204" pitchFamily="34" charset="0"/>
                <a:cs typeface="Arial" panose="020B0604020202020204" pitchFamily="34" charset="0"/>
              </a:rPr>
              <a:pPr/>
              <a:t>23</a:t>
            </a:fld>
            <a:r>
              <a:rPr lang="de-DE">
                <a:solidFill>
                  <a:srgbClr val="002D64"/>
                </a:solidFill>
                <a:latin typeface="Arial" panose="020B0604020202020204" pitchFamily="34" charset="0"/>
                <a:cs typeface="Arial" panose="020B0604020202020204" pitchFamily="34" charset="0"/>
              </a:rPr>
              <a:t>/29</a:t>
            </a:r>
          </a:p>
        </p:txBody>
      </p:sp>
      <p:sp>
        <p:nvSpPr>
          <p:cNvPr id="5" name="Textfeld 4"/>
          <p:cNvSpPr txBox="1"/>
          <p:nvPr/>
        </p:nvSpPr>
        <p:spPr>
          <a:xfrm>
            <a:off x="188379" y="2861795"/>
            <a:ext cx="6488454" cy="9800632"/>
          </a:xfrm>
          <a:prstGeom prst="rect">
            <a:avLst/>
          </a:prstGeom>
          <a:noFill/>
        </p:spPr>
        <p:txBody>
          <a:bodyPr wrap="square" rtlCol="0">
            <a:spAutoFit/>
          </a:bodyPr>
          <a:lstStyle/>
          <a:p>
            <a:pPr indent="-228600">
              <a:lnSpc>
                <a:spcPct val="113000"/>
              </a:lnSpc>
              <a:spcBef>
                <a:spcPts val="1200"/>
              </a:spcBef>
              <a:tabLst>
                <a:tab pos="228600" algn="l"/>
                <a:tab pos="457200" algn="l"/>
              </a:tabLst>
            </a:pPr>
            <a:r>
              <a:rPr lang="en-US" sz="1100" b="1" dirty="0">
                <a:solidFill>
                  <a:srgbClr val="0074AA"/>
                </a:solidFill>
                <a:latin typeface="Arial" panose="020B0604020202020204" pitchFamily="34" charset="0"/>
                <a:cs typeface="Cordia New"/>
              </a:rPr>
              <a:t>To which content do the participants have access?</a:t>
            </a:r>
          </a:p>
          <a:p>
            <a:pPr marL="342900" indent="-342900">
              <a:lnSpc>
                <a:spcPct val="114000"/>
              </a:lnSpc>
              <a:spcBef>
                <a:spcPts val="300"/>
              </a:spcBef>
              <a:buFont typeface="Arial" panose="020B0604020202020204" pitchFamily="34" charset="0"/>
              <a:buChar char="•"/>
            </a:pPr>
            <a:r>
              <a:rPr lang="en-US" sz="1100" b="1" dirty="0">
                <a:solidFill>
                  <a:srgbClr val="002D64"/>
                </a:solidFill>
                <a:latin typeface="Arial" panose="020B0604020202020204" pitchFamily="34" charset="0"/>
                <a:cs typeface="Cordia New" panose="020B0304020202020204" pitchFamily="34" charset="-34"/>
              </a:rPr>
              <a:t>Coursera</a:t>
            </a:r>
            <a:r>
              <a:rPr lang="en-US" sz="1100" dirty="0">
                <a:solidFill>
                  <a:srgbClr val="002D64"/>
                </a:solidFill>
                <a:latin typeface="Arial" panose="020B0604020202020204" pitchFamily="34" charset="0"/>
                <a:cs typeface="Cordia New" panose="020B0304020202020204" pitchFamily="34" charset="-34"/>
              </a:rPr>
              <a:t>:</a:t>
            </a:r>
            <a:r>
              <a:rPr lang="en-US" sz="1100" b="1" dirty="0">
                <a:solidFill>
                  <a:srgbClr val="002D64"/>
                </a:solidFill>
                <a:latin typeface="Arial" panose="020B0604020202020204" pitchFamily="34" charset="0"/>
                <a:cs typeface="Cordia New" panose="020B0304020202020204" pitchFamily="34" charset="-34"/>
              </a:rPr>
              <a:t> P</a:t>
            </a:r>
            <a:r>
              <a:rPr lang="en-US" sz="1100" dirty="0">
                <a:solidFill>
                  <a:srgbClr val="002D64"/>
                </a:solidFill>
                <a:latin typeface="Arial" panose="020B0604020202020204" pitchFamily="34" charset="0"/>
                <a:cs typeface="Cordia New" panose="020B0304020202020204" pitchFamily="34" charset="-34"/>
              </a:rPr>
              <a:t>articipants have access to all curated learning paths for all cloud roles and, furthermore, to the entire Coursera catalog.</a:t>
            </a:r>
          </a:p>
          <a:p>
            <a:pPr marL="342900" indent="-342900">
              <a:lnSpc>
                <a:spcPct val="114000"/>
              </a:lnSpc>
              <a:spcBef>
                <a:spcPts val="300"/>
              </a:spcBef>
              <a:buFont typeface="Arial" panose="020B0604020202020204" pitchFamily="34" charset="0"/>
              <a:buChar char="•"/>
            </a:pPr>
            <a:r>
              <a:rPr lang="en-US" sz="1100" b="1" dirty="0">
                <a:solidFill>
                  <a:srgbClr val="002D64"/>
                </a:solidFill>
                <a:latin typeface="Arial" panose="020B0604020202020204" pitchFamily="34" charset="0"/>
                <a:cs typeface="Cordia New" panose="020B0304020202020204" pitchFamily="34" charset="-34"/>
              </a:rPr>
              <a:t>Udacity</a:t>
            </a:r>
            <a:r>
              <a:rPr lang="en-US" sz="1100" dirty="0">
                <a:solidFill>
                  <a:srgbClr val="002D64"/>
                </a:solidFill>
                <a:latin typeface="Arial" panose="020B0604020202020204" pitchFamily="34" charset="0"/>
                <a:cs typeface="Cordia New" panose="020B0304020202020204" pitchFamily="34" charset="-34"/>
              </a:rPr>
              <a:t>:</a:t>
            </a:r>
            <a:r>
              <a:rPr lang="en-US" sz="1100" b="1" dirty="0">
                <a:solidFill>
                  <a:srgbClr val="002D64"/>
                </a:solidFill>
                <a:latin typeface="Arial" panose="020B0604020202020204" pitchFamily="34" charset="0"/>
                <a:cs typeface="Cordia New" panose="020B0304020202020204" pitchFamily="34" charset="-34"/>
              </a:rPr>
              <a:t> </a:t>
            </a:r>
            <a:r>
              <a:rPr lang="en-US" sz="1100" dirty="0">
                <a:solidFill>
                  <a:srgbClr val="002D64"/>
                </a:solidFill>
                <a:latin typeface="Arial" panose="020B0604020202020204" pitchFamily="34" charset="0"/>
                <a:cs typeface="Cordia New" panose="020B0304020202020204" pitchFamily="34" charset="-34"/>
              </a:rPr>
              <a:t>Participants have access to the booked Nanodegree program.</a:t>
            </a:r>
          </a:p>
          <a:p>
            <a:pPr marL="342900" indent="-342900">
              <a:lnSpc>
                <a:spcPct val="114000"/>
              </a:lnSpc>
              <a:spcBef>
                <a:spcPts val="300"/>
              </a:spcBef>
              <a:buFont typeface="Arial" panose="020B0604020202020204" pitchFamily="34" charset="0"/>
              <a:buChar char="•"/>
            </a:pPr>
            <a:r>
              <a:rPr lang="en-US" sz="1100" b="1" dirty="0">
                <a:solidFill>
                  <a:srgbClr val="002D64"/>
                </a:solidFill>
                <a:latin typeface="Arial" panose="020B0604020202020204" pitchFamily="34" charset="0"/>
                <a:cs typeface="Cordia New" panose="020B0304020202020204" pitchFamily="34" charset="-34"/>
              </a:rPr>
              <a:t>Microsoft</a:t>
            </a:r>
            <a:r>
              <a:rPr lang="en-US" sz="1100" dirty="0">
                <a:solidFill>
                  <a:srgbClr val="002D64"/>
                </a:solidFill>
                <a:latin typeface="Arial" panose="020B0604020202020204" pitchFamily="34" charset="0"/>
                <a:cs typeface="Cordia New" panose="020B0304020202020204" pitchFamily="34" charset="-34"/>
              </a:rPr>
              <a:t>: Participants have access to the booked virtual instructor-led class + additional self-study material.</a:t>
            </a:r>
          </a:p>
          <a:p>
            <a:pPr marL="342900" indent="-342900">
              <a:lnSpc>
                <a:spcPct val="114000"/>
              </a:lnSpc>
              <a:spcBef>
                <a:spcPts val="300"/>
              </a:spcBef>
              <a:buFont typeface="Arial" panose="020B0604020202020204" pitchFamily="34" charset="0"/>
              <a:buChar char="•"/>
            </a:pPr>
            <a:r>
              <a:rPr lang="en-US" sz="1100" b="1" dirty="0">
                <a:solidFill>
                  <a:srgbClr val="002D64"/>
                </a:solidFill>
                <a:latin typeface="Arial" panose="020B0604020202020204" pitchFamily="34" charset="0"/>
                <a:cs typeface="Cordia New" panose="020B0304020202020204" pitchFamily="34" charset="-34"/>
              </a:rPr>
              <a:t>AWS</a:t>
            </a:r>
            <a:r>
              <a:rPr lang="en-US" sz="1100" dirty="0">
                <a:solidFill>
                  <a:srgbClr val="002D64"/>
                </a:solidFill>
                <a:latin typeface="Arial" panose="020B0604020202020204" pitchFamily="34" charset="0"/>
                <a:cs typeface="Cordia New" panose="020B0304020202020204" pitchFamily="34" charset="-34"/>
              </a:rPr>
              <a:t>: Participants have access to the booked virtual instructor-led class + additional self-study material.</a:t>
            </a:r>
          </a:p>
          <a:p>
            <a:pPr marL="342900" indent="-342900">
              <a:lnSpc>
                <a:spcPct val="114000"/>
              </a:lnSpc>
              <a:spcBef>
                <a:spcPts val="300"/>
              </a:spcBef>
              <a:buFont typeface="Arial" panose="020B0604020202020204" pitchFamily="34" charset="0"/>
              <a:buChar char="•"/>
            </a:pPr>
            <a:r>
              <a:rPr lang="en-US" sz="1100" b="1" dirty="0">
                <a:solidFill>
                  <a:srgbClr val="002D64"/>
                </a:solidFill>
                <a:latin typeface="Arial" panose="020B0604020202020204" pitchFamily="34" charset="0"/>
                <a:cs typeface="Cordia New" panose="020B0304020202020204" pitchFamily="34" charset="-34"/>
              </a:rPr>
              <a:t>Google</a:t>
            </a:r>
            <a:r>
              <a:rPr lang="en-US" sz="1100" dirty="0">
                <a:solidFill>
                  <a:srgbClr val="002D64"/>
                </a:solidFill>
                <a:latin typeface="Arial" panose="020B0604020202020204" pitchFamily="34" charset="0"/>
                <a:cs typeface="Cordia New" panose="020B0304020202020204" pitchFamily="34" charset="-34"/>
              </a:rPr>
              <a:t>: Participants have access to all Google-specific curated learning paths for all the cloud roles and, furthermore, to the entire Coursera catalog.</a:t>
            </a:r>
          </a:p>
          <a:p>
            <a:pPr indent="-228600">
              <a:lnSpc>
                <a:spcPct val="113000"/>
              </a:lnSpc>
              <a:spcBef>
                <a:spcPts val="1200"/>
              </a:spcBef>
              <a:tabLst>
                <a:tab pos="228600" algn="l"/>
                <a:tab pos="457200" algn="l"/>
              </a:tabLst>
            </a:pPr>
            <a:r>
              <a:rPr lang="en-US" sz="1100" b="1" dirty="0">
                <a:solidFill>
                  <a:srgbClr val="0074AA"/>
                </a:solidFill>
                <a:latin typeface="Arial" panose="020B0604020202020204" pitchFamily="34" charset="0"/>
                <a:cs typeface="Cordia New"/>
              </a:rPr>
              <a:t>When can I start to learn?</a:t>
            </a:r>
          </a:p>
          <a:p>
            <a:pPr marL="342900" lvl="0" indent="-342900">
              <a:lnSpc>
                <a:spcPct val="115000"/>
              </a:lnSpc>
              <a:spcBef>
                <a:spcPts val="300"/>
              </a:spcBef>
              <a:buFont typeface="Arial" panose="020B0604020202020204" pitchFamily="34" charset="0"/>
              <a:buChar char="•"/>
            </a:pPr>
            <a:r>
              <a:rPr lang="en-US" sz="1100" b="1" dirty="0">
                <a:solidFill>
                  <a:srgbClr val="002D64"/>
                </a:solidFill>
                <a:latin typeface="Arial" panose="020B0604020202020204" pitchFamily="34" charset="0"/>
                <a:cs typeface="Cordia New" panose="020B0304020202020204" pitchFamily="34" charset="-34"/>
              </a:rPr>
              <a:t>Coursera</a:t>
            </a:r>
            <a:r>
              <a:rPr lang="en-US" sz="1100" dirty="0">
                <a:solidFill>
                  <a:srgbClr val="002D64"/>
                </a:solidFill>
                <a:latin typeface="Arial" panose="020B0604020202020204" pitchFamily="34" charset="0"/>
                <a:cs typeface="Cordia New" panose="020B0304020202020204" pitchFamily="34" charset="-34"/>
              </a:rPr>
              <a:t>: There are four start dates per year. The dates can be found on the </a:t>
            </a:r>
            <a:r>
              <a:rPr lang="en-US" sz="1100" dirty="0">
                <a:solidFill>
                  <a:srgbClr val="002D64"/>
                </a:solidFill>
                <a:latin typeface="Arial" panose="020B0604020202020204" pitchFamily="34" charset="0"/>
                <a:cs typeface="Cordia New" panose="020B0304020202020204" pitchFamily="34" charset="-34"/>
                <a:hlinkClick r:id="rId5"/>
              </a:rPr>
              <a:t>Bertelsmann University</a:t>
            </a:r>
            <a:r>
              <a:rPr lang="en-US" sz="1100" dirty="0">
                <a:solidFill>
                  <a:srgbClr val="002D64"/>
                </a:solidFill>
                <a:latin typeface="Arial" panose="020B0604020202020204" pitchFamily="34" charset="0"/>
                <a:cs typeface="Cordia New" panose="020B0304020202020204" pitchFamily="34" charset="-34"/>
              </a:rPr>
              <a:t> website.</a:t>
            </a:r>
          </a:p>
          <a:p>
            <a:pPr marL="342900" lvl="0" indent="-342900">
              <a:lnSpc>
                <a:spcPct val="115000"/>
              </a:lnSpc>
              <a:spcBef>
                <a:spcPts val="300"/>
              </a:spcBef>
              <a:buFont typeface="Arial" panose="020B0604020202020204" pitchFamily="34" charset="0"/>
              <a:buChar char="•"/>
            </a:pPr>
            <a:r>
              <a:rPr lang="en-US" sz="1100" b="1" dirty="0">
                <a:solidFill>
                  <a:srgbClr val="002D64"/>
                </a:solidFill>
                <a:latin typeface="Arial" panose="020B0604020202020204" pitchFamily="34" charset="0"/>
                <a:cs typeface="Cordia New" panose="020B0304020202020204" pitchFamily="34" charset="-34"/>
              </a:rPr>
              <a:t>Udacity</a:t>
            </a:r>
            <a:r>
              <a:rPr lang="en-US" sz="1100" dirty="0">
                <a:solidFill>
                  <a:srgbClr val="002D64"/>
                </a:solidFill>
                <a:latin typeface="Arial" panose="020B0604020202020204" pitchFamily="34" charset="0"/>
                <a:cs typeface="Cordia New" panose="020B0304020202020204" pitchFamily="34" charset="-34"/>
              </a:rPr>
              <a:t>: There are two start dates per year. The dates can be found on the </a:t>
            </a:r>
            <a:r>
              <a:rPr lang="en-US" sz="1100" dirty="0">
                <a:solidFill>
                  <a:srgbClr val="002D64"/>
                </a:solidFill>
                <a:latin typeface="Arial" panose="020B0604020202020204" pitchFamily="34" charset="0"/>
                <a:cs typeface="Cordia New" panose="020B0304020202020204" pitchFamily="34" charset="-34"/>
                <a:hlinkClick r:id="rId5"/>
              </a:rPr>
              <a:t>Bertelsmann University</a:t>
            </a:r>
            <a:r>
              <a:rPr lang="en-US" sz="1100" dirty="0">
                <a:solidFill>
                  <a:srgbClr val="002D64"/>
                </a:solidFill>
                <a:latin typeface="Arial" panose="020B0604020202020204" pitchFamily="34" charset="0"/>
                <a:cs typeface="Cordia New" panose="020B0304020202020204" pitchFamily="34" charset="-34"/>
              </a:rPr>
              <a:t> website.</a:t>
            </a:r>
          </a:p>
          <a:p>
            <a:pPr marL="342900" indent="-342900">
              <a:lnSpc>
                <a:spcPct val="114000"/>
              </a:lnSpc>
              <a:spcBef>
                <a:spcPts val="300"/>
              </a:spcBef>
              <a:buFont typeface="Arial" panose="020B0604020202020204" pitchFamily="34" charset="0"/>
              <a:buChar char="•"/>
            </a:pPr>
            <a:r>
              <a:rPr lang="en-US" sz="1100" b="1" dirty="0">
                <a:solidFill>
                  <a:srgbClr val="002D64"/>
                </a:solidFill>
                <a:latin typeface="Arial" panose="020B0604020202020204" pitchFamily="34" charset="0"/>
                <a:cs typeface="Cordia New" panose="020B0304020202020204" pitchFamily="34" charset="-34"/>
              </a:rPr>
              <a:t>Microsoft</a:t>
            </a:r>
            <a:r>
              <a:rPr lang="en-US" sz="1100" dirty="0">
                <a:solidFill>
                  <a:srgbClr val="002D64"/>
                </a:solidFill>
                <a:latin typeface="Arial" panose="020B0604020202020204" pitchFamily="34" charset="0"/>
                <a:cs typeface="Cordia New" panose="020B0304020202020204" pitchFamily="34" charset="-34"/>
              </a:rPr>
              <a:t>: With their registration on </a:t>
            </a:r>
            <a:r>
              <a:rPr lang="en-US" sz="1100" dirty="0" err="1">
                <a:solidFill>
                  <a:srgbClr val="002D64"/>
                </a:solidFill>
                <a:latin typeface="Arial" panose="020B0604020202020204" pitchFamily="34" charset="0"/>
                <a:cs typeface="Cordia New" panose="020B0304020202020204" pitchFamily="34" charset="-34"/>
              </a:rPr>
              <a:t>peoplenet</a:t>
            </a:r>
            <a:r>
              <a:rPr lang="en-US" sz="1100" dirty="0">
                <a:solidFill>
                  <a:srgbClr val="002D64"/>
                </a:solidFill>
                <a:latin typeface="Arial" panose="020B0604020202020204" pitchFamily="34" charset="0"/>
                <a:cs typeface="Cordia New" panose="020B0304020202020204" pitchFamily="34" charset="-34"/>
              </a:rPr>
              <a:t>, participants can choose their preferred course date. </a:t>
            </a:r>
          </a:p>
          <a:p>
            <a:pPr marL="342900" indent="-342900">
              <a:lnSpc>
                <a:spcPct val="114000"/>
              </a:lnSpc>
              <a:spcBef>
                <a:spcPts val="300"/>
              </a:spcBef>
              <a:buFont typeface="Arial" panose="020B0604020202020204" pitchFamily="34" charset="0"/>
              <a:buChar char="•"/>
            </a:pPr>
            <a:r>
              <a:rPr lang="en-US" sz="1100" b="1" dirty="0">
                <a:solidFill>
                  <a:srgbClr val="002D64"/>
                </a:solidFill>
                <a:latin typeface="Arial" panose="020B0604020202020204" pitchFamily="34" charset="0"/>
                <a:cs typeface="Cordia New" panose="020B0304020202020204" pitchFamily="34" charset="-34"/>
              </a:rPr>
              <a:t>AWS</a:t>
            </a:r>
            <a:r>
              <a:rPr lang="en-US" sz="1100" dirty="0">
                <a:solidFill>
                  <a:srgbClr val="002D64"/>
                </a:solidFill>
                <a:latin typeface="Arial" panose="020B0604020202020204" pitchFamily="34" charset="0"/>
                <a:cs typeface="Cordia New" panose="020B0304020202020204" pitchFamily="34" charset="-34"/>
              </a:rPr>
              <a:t>: With their registration on </a:t>
            </a:r>
            <a:r>
              <a:rPr lang="en-US" sz="1100" dirty="0" err="1">
                <a:solidFill>
                  <a:srgbClr val="002D64"/>
                </a:solidFill>
                <a:latin typeface="Arial" panose="020B0604020202020204" pitchFamily="34" charset="0"/>
                <a:cs typeface="Cordia New" panose="020B0304020202020204" pitchFamily="34" charset="-34"/>
              </a:rPr>
              <a:t>peoplenet</a:t>
            </a:r>
            <a:r>
              <a:rPr lang="en-US" sz="1100" dirty="0">
                <a:solidFill>
                  <a:srgbClr val="002D64"/>
                </a:solidFill>
                <a:latin typeface="Arial" panose="020B0604020202020204" pitchFamily="34" charset="0"/>
                <a:cs typeface="Cordia New" panose="020B0304020202020204" pitchFamily="34" charset="-34"/>
              </a:rPr>
              <a:t>, participants can choose their preferred course date. </a:t>
            </a:r>
          </a:p>
          <a:p>
            <a:pPr marL="342900" indent="-342900">
              <a:lnSpc>
                <a:spcPct val="114000"/>
              </a:lnSpc>
              <a:spcBef>
                <a:spcPts val="300"/>
              </a:spcBef>
              <a:buFont typeface="Arial" panose="020B0604020202020204" pitchFamily="34" charset="0"/>
              <a:buChar char="•"/>
            </a:pPr>
            <a:r>
              <a:rPr lang="en-US" sz="1100" b="1" dirty="0">
                <a:solidFill>
                  <a:srgbClr val="002D64"/>
                </a:solidFill>
                <a:latin typeface="Arial" panose="020B0604020202020204" pitchFamily="34" charset="0"/>
                <a:cs typeface="Cordia New" panose="020B0304020202020204" pitchFamily="34" charset="-34"/>
              </a:rPr>
              <a:t>Google</a:t>
            </a:r>
            <a:r>
              <a:rPr lang="en-US" sz="1100" dirty="0">
                <a:solidFill>
                  <a:srgbClr val="002D64"/>
                </a:solidFill>
                <a:latin typeface="Arial" panose="020B0604020202020204" pitchFamily="34" charset="0"/>
                <a:cs typeface="Cordia New" panose="020B0304020202020204" pitchFamily="34" charset="-34"/>
              </a:rPr>
              <a:t>: There are four start dates per year on Coursera. The dates can be found on the </a:t>
            </a:r>
            <a:r>
              <a:rPr lang="en-US" sz="1100" dirty="0">
                <a:solidFill>
                  <a:srgbClr val="002D64"/>
                </a:solidFill>
                <a:latin typeface="Arial" panose="020B0604020202020204" pitchFamily="34" charset="0"/>
                <a:cs typeface="Cordia New" panose="020B0304020202020204" pitchFamily="34" charset="-34"/>
                <a:hlinkClick r:id="rId5"/>
              </a:rPr>
              <a:t>Bertelsmann University</a:t>
            </a:r>
            <a:r>
              <a:rPr lang="en-US" sz="1100" dirty="0">
                <a:solidFill>
                  <a:srgbClr val="002D64"/>
                </a:solidFill>
                <a:latin typeface="Arial" panose="020B0604020202020204" pitchFamily="34" charset="0"/>
                <a:cs typeface="Cordia New" panose="020B0304020202020204" pitchFamily="34" charset="-34"/>
              </a:rPr>
              <a:t> website.</a:t>
            </a:r>
          </a:p>
          <a:p>
            <a:pPr indent="-228600">
              <a:lnSpc>
                <a:spcPct val="113000"/>
              </a:lnSpc>
              <a:spcBef>
                <a:spcPts val="1200"/>
              </a:spcBef>
              <a:spcAft>
                <a:spcPts val="0"/>
              </a:spcAft>
              <a:tabLst>
                <a:tab pos="228600" algn="l"/>
                <a:tab pos="457200" algn="l"/>
              </a:tabLst>
            </a:pPr>
            <a:r>
              <a:rPr lang="en-US" sz="1100" b="1" dirty="0">
                <a:solidFill>
                  <a:srgbClr val="0074AA"/>
                </a:solidFill>
                <a:latin typeface="Arial" panose="020B0604020202020204" pitchFamily="34" charset="0"/>
                <a:cs typeface="Cordia New"/>
              </a:rPr>
              <a:t>Do I have to take all the courses on a learning path?</a:t>
            </a:r>
          </a:p>
          <a:p>
            <a:pPr marL="342900" indent="-342900">
              <a:lnSpc>
                <a:spcPct val="115000"/>
              </a:lnSpc>
              <a:spcBef>
                <a:spcPts val="300"/>
              </a:spcBef>
              <a:buFont typeface="Symbol" panose="05050102010706020507" pitchFamily="18" charset="2"/>
              <a:buChar char=""/>
            </a:pPr>
            <a:r>
              <a:rPr lang="en-US" sz="1100" b="1" dirty="0">
                <a:solidFill>
                  <a:srgbClr val="002D64"/>
                </a:solidFill>
                <a:latin typeface="Arial" panose="020B0604020202020204" pitchFamily="34" charset="0"/>
                <a:cs typeface="Cordia New" panose="020B0304020202020204" pitchFamily="34" charset="-34"/>
              </a:rPr>
              <a:t>Coursera</a:t>
            </a:r>
            <a:r>
              <a:rPr lang="en-US" sz="1100" dirty="0">
                <a:solidFill>
                  <a:srgbClr val="002D64"/>
                </a:solidFill>
                <a:latin typeface="Arial" panose="020B0604020202020204" pitchFamily="34" charset="0"/>
                <a:cs typeface="Cordia New" panose="020B0304020202020204" pitchFamily="34" charset="-34"/>
              </a:rPr>
              <a:t>: No, however one course, or a specialization (= a series of courses), must be completed in order to gain a certificate.</a:t>
            </a:r>
          </a:p>
          <a:p>
            <a:pPr marL="342900" indent="-342900">
              <a:lnSpc>
                <a:spcPct val="115000"/>
              </a:lnSpc>
              <a:spcBef>
                <a:spcPts val="300"/>
              </a:spcBef>
              <a:buFont typeface="Symbol" panose="05050102010706020507" pitchFamily="18" charset="2"/>
              <a:buChar char=""/>
            </a:pPr>
            <a:r>
              <a:rPr lang="en-US" sz="1100" b="1" dirty="0">
                <a:solidFill>
                  <a:srgbClr val="002D64"/>
                </a:solidFill>
                <a:latin typeface="Arial" panose="020B0604020202020204" pitchFamily="34" charset="0"/>
                <a:cs typeface="Cordia New" panose="020B0304020202020204" pitchFamily="34" charset="-34"/>
              </a:rPr>
              <a:t>Udacity</a:t>
            </a:r>
            <a:r>
              <a:rPr lang="en-US" sz="1100" dirty="0">
                <a:solidFill>
                  <a:srgbClr val="002D64"/>
                </a:solidFill>
                <a:latin typeface="Arial" panose="020B0604020202020204" pitchFamily="34" charset="0"/>
                <a:cs typeface="Cordia New" panose="020B0304020202020204" pitchFamily="34" charset="-34"/>
              </a:rPr>
              <a:t>: No, however all the projects in the respective Nanodegree must be completed in order to be awarded a Nanodegree.</a:t>
            </a:r>
          </a:p>
          <a:p>
            <a:pPr marL="342900" indent="-342900">
              <a:lnSpc>
                <a:spcPct val="114000"/>
              </a:lnSpc>
              <a:spcBef>
                <a:spcPts val="300"/>
              </a:spcBef>
              <a:buFont typeface="Arial" panose="020B0604020202020204" pitchFamily="34" charset="0"/>
              <a:buChar char="•"/>
            </a:pPr>
            <a:r>
              <a:rPr lang="en-US" sz="1100" b="1" dirty="0">
                <a:solidFill>
                  <a:srgbClr val="002D64"/>
                </a:solidFill>
                <a:latin typeface="Arial" panose="020B0604020202020204" pitchFamily="34" charset="0"/>
                <a:cs typeface="Cordia New" panose="020B0304020202020204" pitchFamily="34" charset="-34"/>
              </a:rPr>
              <a:t>Microsoft</a:t>
            </a:r>
            <a:r>
              <a:rPr lang="en-US" sz="1100" dirty="0">
                <a:solidFill>
                  <a:srgbClr val="002D64"/>
                </a:solidFill>
                <a:latin typeface="Arial" panose="020B0604020202020204" pitchFamily="34" charset="0"/>
                <a:cs typeface="Cordia New" panose="020B0304020202020204" pitchFamily="34" charset="-34"/>
              </a:rPr>
              <a:t>: No, however, we encourage that all relevant courses are taken if participants pursue an accredited Microsoft certification.</a:t>
            </a:r>
            <a:endParaRPr lang="en-US" sz="1100" dirty="0">
              <a:solidFill>
                <a:srgbClr val="002D64"/>
              </a:solidFill>
              <a:highlight>
                <a:srgbClr val="FFFF00"/>
              </a:highlight>
              <a:latin typeface="Arial" panose="020B0604020202020204" pitchFamily="34" charset="0"/>
              <a:cs typeface="Cordia New" panose="020B0304020202020204" pitchFamily="34" charset="-34"/>
            </a:endParaRPr>
          </a:p>
          <a:p>
            <a:pPr marL="342900" indent="-342900">
              <a:lnSpc>
                <a:spcPct val="114000"/>
              </a:lnSpc>
              <a:spcBef>
                <a:spcPts val="300"/>
              </a:spcBef>
              <a:buFont typeface="Arial" panose="020B0604020202020204" pitchFamily="34" charset="0"/>
              <a:buChar char="•"/>
            </a:pPr>
            <a:r>
              <a:rPr lang="en-US" sz="1100" b="1" dirty="0">
                <a:solidFill>
                  <a:srgbClr val="002D64"/>
                </a:solidFill>
                <a:latin typeface="Arial" panose="020B0604020202020204" pitchFamily="34" charset="0"/>
                <a:cs typeface="Cordia New" panose="020B0304020202020204" pitchFamily="34" charset="-34"/>
              </a:rPr>
              <a:t>AWS</a:t>
            </a:r>
            <a:r>
              <a:rPr lang="en-US" sz="1100" dirty="0">
                <a:solidFill>
                  <a:srgbClr val="002D64"/>
                </a:solidFill>
                <a:latin typeface="Arial" panose="020B0604020202020204" pitchFamily="34" charset="0"/>
                <a:cs typeface="Cordia New" panose="020B0304020202020204" pitchFamily="34" charset="-34"/>
              </a:rPr>
              <a:t>: No, you may pick and choose the courses that suit you best and continue with the next course on your learning path on a later stage, if preferred. </a:t>
            </a:r>
          </a:p>
          <a:p>
            <a:pPr marL="342900" indent="-342900">
              <a:lnSpc>
                <a:spcPct val="114000"/>
              </a:lnSpc>
              <a:spcBef>
                <a:spcPts val="300"/>
              </a:spcBef>
              <a:buFont typeface="Arial" panose="020B0604020202020204" pitchFamily="34" charset="0"/>
              <a:buChar char="•"/>
            </a:pPr>
            <a:r>
              <a:rPr lang="en-US" sz="1100" b="1" dirty="0">
                <a:solidFill>
                  <a:srgbClr val="002D64"/>
                </a:solidFill>
                <a:latin typeface="Arial" panose="020B0604020202020204" pitchFamily="34" charset="0"/>
                <a:cs typeface="Cordia New" panose="020B0304020202020204" pitchFamily="34" charset="-34"/>
              </a:rPr>
              <a:t>Google</a:t>
            </a:r>
            <a:r>
              <a:rPr lang="en-US" sz="1100" dirty="0">
                <a:solidFill>
                  <a:srgbClr val="002D64"/>
                </a:solidFill>
                <a:latin typeface="Arial" panose="020B0604020202020204" pitchFamily="34" charset="0"/>
                <a:cs typeface="Cordia New" panose="020B0304020202020204" pitchFamily="34" charset="-34"/>
              </a:rPr>
              <a:t>: No, however one course, or a specialization (= a series of courses), must be completed in order to gain a certificate.</a:t>
            </a:r>
          </a:p>
          <a:p>
            <a:pPr indent="-228600">
              <a:lnSpc>
                <a:spcPct val="113000"/>
              </a:lnSpc>
              <a:spcBef>
                <a:spcPts val="1200"/>
              </a:spcBef>
              <a:tabLst>
                <a:tab pos="228600" algn="l"/>
                <a:tab pos="457200" algn="l"/>
              </a:tabLst>
            </a:pPr>
            <a:r>
              <a:rPr lang="en-US" sz="1100" b="1" dirty="0">
                <a:solidFill>
                  <a:srgbClr val="0074AA"/>
                </a:solidFill>
                <a:latin typeface="Arial" panose="020B0604020202020204" pitchFamily="34" charset="0"/>
                <a:cs typeface="Cordia New"/>
              </a:rPr>
              <a:t>Do the courses within a learning path build upon each other?</a:t>
            </a:r>
          </a:p>
          <a:p>
            <a:pPr marL="342900" lvl="0" indent="-342900">
              <a:lnSpc>
                <a:spcPct val="115000"/>
              </a:lnSpc>
              <a:spcBef>
                <a:spcPts val="300"/>
              </a:spcBef>
              <a:buFont typeface="Symbol" panose="05050102010706020507" pitchFamily="18" charset="2"/>
              <a:buChar char=""/>
            </a:pPr>
            <a:r>
              <a:rPr lang="en-US" sz="1100" b="1" dirty="0">
                <a:solidFill>
                  <a:srgbClr val="002D64"/>
                </a:solidFill>
                <a:latin typeface="Arial" panose="020B0604020202020204" pitchFamily="34" charset="0"/>
                <a:cs typeface="Cordia New" panose="020B0304020202020204" pitchFamily="34" charset="-34"/>
              </a:rPr>
              <a:t>Coursera</a:t>
            </a:r>
            <a:r>
              <a:rPr lang="en-US" sz="1100" dirty="0">
                <a:solidFill>
                  <a:srgbClr val="002D64"/>
                </a:solidFill>
                <a:latin typeface="Arial" panose="020B0604020202020204" pitchFamily="34" charset="0"/>
                <a:cs typeface="Cordia New" panose="020B0304020202020204" pitchFamily="34" charset="-34"/>
              </a:rPr>
              <a:t>: No. The learning paths are a curated collection of courses which do not build upon one another. Basically, the individual online courses can be taken independently of each other.</a:t>
            </a:r>
          </a:p>
          <a:p>
            <a:pPr marL="342900" lvl="0" indent="-342900">
              <a:lnSpc>
                <a:spcPct val="115000"/>
              </a:lnSpc>
              <a:spcBef>
                <a:spcPts val="300"/>
              </a:spcBef>
              <a:buFont typeface="Symbol" panose="05050102010706020507" pitchFamily="18" charset="2"/>
              <a:buChar char=""/>
            </a:pPr>
            <a:r>
              <a:rPr lang="en-US" sz="1100" b="1" dirty="0">
                <a:solidFill>
                  <a:srgbClr val="002D64"/>
                </a:solidFill>
                <a:latin typeface="Arial" panose="020B0604020202020204" pitchFamily="34" charset="0"/>
                <a:cs typeface="Cordia New" panose="020B0304020202020204" pitchFamily="34" charset="-34"/>
              </a:rPr>
              <a:t>Udacity</a:t>
            </a:r>
            <a:r>
              <a:rPr lang="en-US" sz="1100" dirty="0">
                <a:solidFill>
                  <a:srgbClr val="002D64"/>
                </a:solidFill>
                <a:latin typeface="Arial" panose="020B0604020202020204" pitchFamily="34" charset="0"/>
                <a:cs typeface="Cordia New" panose="020B0304020202020204" pitchFamily="34" charset="-34"/>
              </a:rPr>
              <a:t>: No, the Nanodegrees do not build on each other. A Udacity learning path consists of various Nanodegree programs which also do not build upon one another. Basically, the individual Nanodegree programs can be taken independently of each other.  </a:t>
            </a:r>
          </a:p>
          <a:p>
            <a:pPr marL="342900" indent="-342900">
              <a:lnSpc>
                <a:spcPct val="114000"/>
              </a:lnSpc>
              <a:spcBef>
                <a:spcPts val="300"/>
              </a:spcBef>
              <a:buFont typeface="Arial" panose="020B0604020202020204" pitchFamily="34" charset="0"/>
              <a:buChar char="•"/>
            </a:pPr>
            <a:r>
              <a:rPr lang="en-US" sz="1100" b="1" dirty="0">
                <a:solidFill>
                  <a:srgbClr val="002D64"/>
                </a:solidFill>
                <a:highlight>
                  <a:srgbClr val="FFFF00"/>
                </a:highlight>
                <a:latin typeface="Arial" panose="020B0604020202020204" pitchFamily="34" charset="0"/>
                <a:cs typeface="Cordia New" panose="020B0304020202020204" pitchFamily="34" charset="-34"/>
              </a:rPr>
              <a:t>Microsoft</a:t>
            </a:r>
            <a:r>
              <a:rPr lang="en-US" sz="1100" dirty="0">
                <a:solidFill>
                  <a:srgbClr val="002D64"/>
                </a:solidFill>
                <a:highlight>
                  <a:srgbClr val="FFFF00"/>
                </a:highlight>
                <a:latin typeface="Arial" panose="020B0604020202020204" pitchFamily="34" charset="0"/>
                <a:cs typeface="Cordia New" panose="020B0304020202020204" pitchFamily="34" charset="-34"/>
              </a:rPr>
              <a:t>: </a:t>
            </a:r>
          </a:p>
          <a:p>
            <a:pPr marL="342900" indent="-342900">
              <a:lnSpc>
                <a:spcPct val="114000"/>
              </a:lnSpc>
              <a:spcBef>
                <a:spcPts val="300"/>
              </a:spcBef>
              <a:buFont typeface="Arial" panose="020B0604020202020204" pitchFamily="34" charset="0"/>
              <a:buChar char="•"/>
            </a:pPr>
            <a:r>
              <a:rPr lang="en-US" sz="1100" b="1" dirty="0">
                <a:solidFill>
                  <a:srgbClr val="002D64"/>
                </a:solidFill>
                <a:highlight>
                  <a:srgbClr val="FFFF00"/>
                </a:highlight>
                <a:latin typeface="Arial" panose="020B0604020202020204" pitchFamily="34" charset="0"/>
                <a:cs typeface="Cordia New" panose="020B0304020202020204" pitchFamily="34" charset="-34"/>
              </a:rPr>
              <a:t>AWS</a:t>
            </a:r>
            <a:r>
              <a:rPr lang="en-US" sz="1100" dirty="0">
                <a:solidFill>
                  <a:srgbClr val="002D64"/>
                </a:solidFill>
                <a:highlight>
                  <a:srgbClr val="FFFF00"/>
                </a:highlight>
                <a:latin typeface="Arial" panose="020B0604020202020204" pitchFamily="34" charset="0"/>
                <a:cs typeface="Cordia New" panose="020B0304020202020204" pitchFamily="34" charset="-34"/>
              </a:rPr>
              <a:t>: </a:t>
            </a:r>
          </a:p>
          <a:p>
            <a:pPr marL="342900" lvl="0" indent="-342900">
              <a:lnSpc>
                <a:spcPct val="115000"/>
              </a:lnSpc>
              <a:spcBef>
                <a:spcPts val="300"/>
              </a:spcBef>
              <a:buFont typeface="Symbol" panose="05050102010706020507" pitchFamily="18" charset="2"/>
              <a:buChar char=""/>
            </a:pPr>
            <a:r>
              <a:rPr lang="en-US" sz="1100" b="1" dirty="0">
                <a:solidFill>
                  <a:srgbClr val="002D64"/>
                </a:solidFill>
                <a:latin typeface="Arial" panose="020B0604020202020204" pitchFamily="34" charset="0"/>
                <a:cs typeface="Cordia New" panose="020B0304020202020204" pitchFamily="34" charset="-34"/>
              </a:rPr>
              <a:t>Google</a:t>
            </a:r>
            <a:r>
              <a:rPr lang="en-US" sz="1100" dirty="0">
                <a:solidFill>
                  <a:srgbClr val="002D64"/>
                </a:solidFill>
                <a:latin typeface="Arial" panose="020B0604020202020204" pitchFamily="34" charset="0"/>
                <a:cs typeface="Cordia New" panose="020B0304020202020204" pitchFamily="34" charset="-34"/>
              </a:rPr>
              <a:t>: No. The learning paths are a curated collection of courses which do not build upon one another. Basically, the individual online courses can be taken independently of each other.</a:t>
            </a:r>
          </a:p>
          <a:p>
            <a:pPr lvl="0">
              <a:lnSpc>
                <a:spcPct val="115000"/>
              </a:lnSpc>
              <a:spcBef>
                <a:spcPts val="300"/>
              </a:spcBef>
              <a:spcAft>
                <a:spcPts val="1000"/>
              </a:spcAft>
            </a:pPr>
            <a:endParaRPr lang="en-US" sz="1100" dirty="0">
              <a:solidFill>
                <a:srgbClr val="002D64"/>
              </a:solidFill>
              <a:latin typeface="Arial" panose="020B0604020202020204" pitchFamily="34" charset="0"/>
              <a:cs typeface="Cordia New" panose="020B0304020202020204" pitchFamily="34" charset="-34"/>
            </a:endParaRPr>
          </a:p>
          <a:p>
            <a:pPr>
              <a:spcAft>
                <a:spcPts val="600"/>
              </a:spcAft>
            </a:pPr>
            <a:endParaRPr lang="en-US" sz="1200" b="1" dirty="0">
              <a:latin typeface="Arial" panose="020B0604020202020204" pitchFamily="34" charset="0"/>
              <a:cs typeface="Arial" panose="020B0604020202020204" pitchFamily="34" charset="0"/>
            </a:endParaRPr>
          </a:p>
        </p:txBody>
      </p:sp>
      <p:sp>
        <p:nvSpPr>
          <p:cNvPr id="9" name="Rechteck 8"/>
          <p:cNvSpPr/>
          <p:nvPr/>
        </p:nvSpPr>
        <p:spPr>
          <a:xfrm>
            <a:off x="181616" y="2248507"/>
            <a:ext cx="6550681" cy="60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a:solidFill>
                  <a:srgbClr val="0074AA"/>
                </a:solidFill>
                <a:latin typeface="Arial" panose="020B0604020202020204" pitchFamily="34" charset="0"/>
                <a:cs typeface="Arial" panose="020B0604020202020204" pitchFamily="34" charset="0"/>
              </a:rPr>
              <a:t>Bertelsmann Cloud Curriculum </a:t>
            </a:r>
          </a:p>
          <a:p>
            <a:r>
              <a:rPr lang="de-DE" sz="1400">
                <a:solidFill>
                  <a:srgbClr val="0074AA"/>
                </a:solidFill>
                <a:latin typeface="Arial" panose="020B0604020202020204" pitchFamily="34" charset="0"/>
                <a:cs typeface="Arial" panose="020B0604020202020204" pitchFamily="34" charset="0"/>
              </a:rPr>
              <a:t>FAQs </a:t>
            </a:r>
            <a:r>
              <a:rPr lang="de-DE" sz="1400" err="1">
                <a:solidFill>
                  <a:srgbClr val="0074AA"/>
                </a:solidFill>
                <a:latin typeface="Arial" panose="020B0604020202020204" pitchFamily="34" charset="0"/>
                <a:cs typeface="Arial" panose="020B0604020202020204" pitchFamily="34" charset="0"/>
              </a:rPr>
              <a:t>for</a:t>
            </a:r>
            <a:r>
              <a:rPr lang="de-DE" sz="1400">
                <a:solidFill>
                  <a:srgbClr val="0074AA"/>
                </a:solidFill>
                <a:latin typeface="Arial" panose="020B0604020202020204" pitchFamily="34" charset="0"/>
                <a:cs typeface="Arial" panose="020B0604020202020204" pitchFamily="34" charset="0"/>
              </a:rPr>
              <a:t> Bertelsmann </a:t>
            </a:r>
            <a:r>
              <a:rPr lang="de-DE" sz="1400" err="1">
                <a:solidFill>
                  <a:srgbClr val="0074AA"/>
                </a:solidFill>
                <a:latin typeface="Arial" panose="020B0604020202020204" pitchFamily="34" charset="0"/>
                <a:cs typeface="Arial" panose="020B0604020202020204" pitchFamily="34" charset="0"/>
              </a:rPr>
              <a:t>Employees</a:t>
            </a:r>
            <a:endParaRPr lang="de-DE" sz="1400">
              <a:solidFill>
                <a:srgbClr val="0074A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7178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1845582-AC88-451A-9863-F6D2A684847D}"/>
              </a:ext>
            </a:extLst>
          </p:cNvPr>
          <p:cNvPicPr>
            <a:picLocks noChangeAspect="1"/>
          </p:cNvPicPr>
          <p:nvPr/>
        </p:nvPicPr>
        <p:blipFill rotWithShape="1">
          <a:blip r:embed="rId3">
            <a:extLst>
              <a:ext uri="{28A0092B-C50C-407E-A947-70E740481C1C}">
                <a14:useLocalDpi xmlns:a14="http://schemas.microsoft.com/office/drawing/2010/main" val="0"/>
              </a:ext>
            </a:extLst>
          </a:blip>
          <a:srcRect l="13012"/>
          <a:stretch/>
        </p:blipFill>
        <p:spPr>
          <a:xfrm>
            <a:off x="192437" y="154771"/>
            <a:ext cx="6477633" cy="2298165"/>
          </a:xfrm>
          <a:prstGeom prst="rect">
            <a:avLst/>
          </a:prstGeom>
        </p:spPr>
      </p:pic>
      <p:sp>
        <p:nvSpPr>
          <p:cNvPr id="6" name="Rechteck 5"/>
          <p:cNvSpPr/>
          <p:nvPr/>
        </p:nvSpPr>
        <p:spPr>
          <a:xfrm>
            <a:off x="191024" y="2257651"/>
            <a:ext cx="6476400" cy="7469514"/>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5000"/>
              </a:lnSpc>
              <a:spcBef>
                <a:spcPts val="600"/>
              </a:spcBef>
              <a:spcAft>
                <a:spcPts val="600"/>
              </a:spcAft>
            </a:pPr>
            <a:endParaRPr lang="de-DE" sz="1200" b="1">
              <a:solidFill>
                <a:schemeClr val="tx1"/>
              </a:solidFill>
              <a:latin typeface="Arial" panose="020B0604020202020204" pitchFamily="34" charset="0"/>
              <a:ea typeface="Arial" panose="020B0604020202020204" pitchFamily="34" charset="0"/>
              <a:cs typeface="Arial" panose="020B0604020202020204" pitchFamily="34" charset="0"/>
            </a:endParaRPr>
          </a:p>
        </p:txBody>
      </p:sp>
      <p:grpSp>
        <p:nvGrpSpPr>
          <p:cNvPr id="4" name="Gruppieren 3"/>
          <p:cNvGrpSpPr/>
          <p:nvPr/>
        </p:nvGrpSpPr>
        <p:grpSpPr>
          <a:xfrm>
            <a:off x="4562994" y="1730530"/>
            <a:ext cx="2185688" cy="527121"/>
            <a:chOff x="-4505024" y="4221648"/>
            <a:chExt cx="4171167" cy="1005958"/>
          </a:xfrm>
        </p:grpSpPr>
        <p:sp>
          <p:nvSpPr>
            <p:cNvPr id="3" name="Rechteck 2"/>
            <p:cNvSpPr/>
            <p:nvPr/>
          </p:nvSpPr>
          <p:spPr>
            <a:xfrm>
              <a:off x="-4505024" y="4221648"/>
              <a:ext cx="4171167" cy="1005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1740" y="4364963"/>
              <a:ext cx="3852672" cy="719328"/>
            </a:xfrm>
            <a:prstGeom prst="rect">
              <a:avLst/>
            </a:prstGeom>
          </p:spPr>
        </p:pic>
      </p:grpSp>
      <p:sp>
        <p:nvSpPr>
          <p:cNvPr id="51" name="Foliennummernplatzhalter 50"/>
          <p:cNvSpPr>
            <a:spLocks noGrp="1"/>
          </p:cNvSpPr>
          <p:nvPr>
            <p:ph type="sldNum" sz="quarter" idx="12"/>
          </p:nvPr>
        </p:nvSpPr>
        <p:spPr>
          <a:xfrm>
            <a:off x="4981047" y="9184588"/>
            <a:ext cx="1543050" cy="527403"/>
          </a:xfrm>
        </p:spPr>
        <p:txBody>
          <a:bodyPr/>
          <a:lstStyle/>
          <a:p>
            <a:r>
              <a:rPr lang="de-DE">
                <a:solidFill>
                  <a:srgbClr val="002D64"/>
                </a:solidFill>
                <a:latin typeface="Arial" panose="020B0604020202020204" pitchFamily="34" charset="0"/>
                <a:cs typeface="Arial" panose="020B0604020202020204" pitchFamily="34" charset="0"/>
              </a:rPr>
              <a:t> </a:t>
            </a:r>
            <a:fld id="{B367C774-BF47-4908-8078-F07A9743E7EB}" type="slidenum">
              <a:rPr lang="de-DE" smtClean="0">
                <a:solidFill>
                  <a:srgbClr val="002D64"/>
                </a:solidFill>
                <a:latin typeface="Arial" panose="020B0604020202020204" pitchFamily="34" charset="0"/>
                <a:cs typeface="Arial" panose="020B0604020202020204" pitchFamily="34" charset="0"/>
              </a:rPr>
              <a:pPr/>
              <a:t>24</a:t>
            </a:fld>
            <a:r>
              <a:rPr lang="de-DE">
                <a:solidFill>
                  <a:srgbClr val="002D64"/>
                </a:solidFill>
                <a:latin typeface="Arial" panose="020B0604020202020204" pitchFamily="34" charset="0"/>
                <a:cs typeface="Arial" panose="020B0604020202020204" pitchFamily="34" charset="0"/>
              </a:rPr>
              <a:t>/29</a:t>
            </a:r>
          </a:p>
        </p:txBody>
      </p:sp>
      <p:sp>
        <p:nvSpPr>
          <p:cNvPr id="5" name="Textfeld 4"/>
          <p:cNvSpPr txBox="1"/>
          <p:nvPr/>
        </p:nvSpPr>
        <p:spPr>
          <a:xfrm>
            <a:off x="207157" y="2892723"/>
            <a:ext cx="6469675" cy="10670037"/>
          </a:xfrm>
          <a:prstGeom prst="rect">
            <a:avLst/>
          </a:prstGeom>
          <a:noFill/>
        </p:spPr>
        <p:txBody>
          <a:bodyPr wrap="square" rtlCol="0">
            <a:spAutoFit/>
          </a:bodyPr>
          <a:lstStyle/>
          <a:p>
            <a:pPr indent="-228600">
              <a:lnSpc>
                <a:spcPct val="113000"/>
              </a:lnSpc>
              <a:spcBef>
                <a:spcPts val="1200"/>
              </a:spcBef>
              <a:spcAft>
                <a:spcPts val="0"/>
              </a:spcAft>
              <a:tabLst>
                <a:tab pos="228600" algn="l"/>
                <a:tab pos="457200" algn="l"/>
              </a:tabLst>
            </a:pPr>
            <a:r>
              <a:rPr lang="en-US" sz="1100" b="1">
                <a:solidFill>
                  <a:srgbClr val="0074AA"/>
                </a:solidFill>
                <a:latin typeface="Arial" panose="020B0604020202020204" pitchFamily="34" charset="0"/>
                <a:cs typeface="Cordia New"/>
              </a:rPr>
              <a:t>How do I ensure that the course is appropriate for my skill level?</a:t>
            </a:r>
          </a:p>
          <a:p>
            <a:pPr>
              <a:lnSpc>
                <a:spcPct val="115000"/>
              </a:lnSpc>
              <a:spcBef>
                <a:spcPts val="600"/>
              </a:spcBef>
            </a:pPr>
            <a:r>
              <a:rPr lang="en-US" sz="1100">
                <a:solidFill>
                  <a:srgbClr val="002D64"/>
                </a:solidFill>
                <a:latin typeface="Arial" panose="020B0604020202020204" pitchFamily="34" charset="0"/>
                <a:cs typeface="Cordia New" panose="020B0304020202020204" pitchFamily="34" charset="-34"/>
              </a:rPr>
              <a:t>Each of the learning providers lists the prerequisites for successful participation in the respective course description.</a:t>
            </a:r>
          </a:p>
          <a:p>
            <a:pPr indent="-228600">
              <a:lnSpc>
                <a:spcPct val="113000"/>
              </a:lnSpc>
              <a:spcBef>
                <a:spcPts val="1200"/>
              </a:spcBef>
              <a:tabLst>
                <a:tab pos="228600" algn="l"/>
                <a:tab pos="457200" algn="l"/>
              </a:tabLst>
            </a:pPr>
            <a:r>
              <a:rPr lang="en-US" sz="1100" b="1">
                <a:solidFill>
                  <a:srgbClr val="0074AA"/>
                </a:solidFill>
                <a:latin typeface="Arial" panose="020B0604020202020204" pitchFamily="34" charset="0"/>
                <a:cs typeface="Cordia New"/>
              </a:rPr>
              <a:t>Which certificates can be gained?</a:t>
            </a:r>
          </a:p>
          <a:p>
            <a:pPr marL="171450" indent="-171450">
              <a:lnSpc>
                <a:spcPct val="115000"/>
              </a:lnSpc>
              <a:spcBef>
                <a:spcPts val="300"/>
              </a:spcBef>
              <a:spcAft>
                <a:spcPts val="0"/>
              </a:spcAft>
              <a:buFont typeface="Arial" panose="020B0604020202020204" pitchFamily="34" charset="0"/>
              <a:buChar char="•"/>
            </a:pPr>
            <a:r>
              <a:rPr lang="en-US" sz="1100" b="1">
                <a:solidFill>
                  <a:srgbClr val="002D64"/>
                </a:solidFill>
                <a:latin typeface="Arial" panose="020B0604020202020204" pitchFamily="34" charset="0"/>
                <a:cs typeface="Cordia New" panose="020B0304020202020204" pitchFamily="34" charset="-34"/>
              </a:rPr>
              <a:t>Coursera</a:t>
            </a:r>
            <a:r>
              <a:rPr lang="en-US" sz="1100">
                <a:solidFill>
                  <a:srgbClr val="002D64"/>
                </a:solidFill>
                <a:latin typeface="Arial" panose="020B0604020202020204" pitchFamily="34" charset="0"/>
                <a:cs typeface="Cordia New" panose="020B0304020202020204" pitchFamily="34" charset="-34"/>
              </a:rPr>
              <a:t>: Upon completion of a course, participants will receive a certificate from the university/company which offered the course. In the case of a specialization, all the included courses must be completed.</a:t>
            </a:r>
          </a:p>
          <a:p>
            <a:pPr marL="171450" indent="-171450">
              <a:lnSpc>
                <a:spcPct val="115000"/>
              </a:lnSpc>
              <a:spcBef>
                <a:spcPts val="300"/>
              </a:spcBef>
              <a:spcAft>
                <a:spcPts val="0"/>
              </a:spcAft>
              <a:buFont typeface="Arial" panose="020B0604020202020204" pitchFamily="34" charset="0"/>
              <a:buChar char="•"/>
            </a:pPr>
            <a:r>
              <a:rPr lang="en-US" sz="1100" b="1">
                <a:solidFill>
                  <a:srgbClr val="002D64"/>
                </a:solidFill>
                <a:latin typeface="Arial" panose="020B0604020202020204" pitchFamily="34" charset="0"/>
                <a:cs typeface="Cordia New" panose="020B0304020202020204" pitchFamily="34" charset="-34"/>
              </a:rPr>
              <a:t>Udacity</a:t>
            </a:r>
            <a:r>
              <a:rPr lang="en-US" sz="1100">
                <a:solidFill>
                  <a:srgbClr val="002D64"/>
                </a:solidFill>
                <a:latin typeface="Arial" panose="020B0604020202020204" pitchFamily="34" charset="0"/>
                <a:cs typeface="Cordia New" panose="020B0304020202020204" pitchFamily="34" charset="-34"/>
              </a:rPr>
              <a:t>: Participants will be awarded an Udacity Nanodegree upon completion of all the courses and projects.</a:t>
            </a:r>
          </a:p>
          <a:p>
            <a:pPr marL="171450" indent="-171450">
              <a:lnSpc>
                <a:spcPct val="115000"/>
              </a:lnSpc>
              <a:spcBef>
                <a:spcPts val="300"/>
              </a:spcBef>
              <a:spcAft>
                <a:spcPts val="0"/>
              </a:spcAft>
              <a:buFont typeface="Arial" panose="020B0604020202020204" pitchFamily="34" charset="0"/>
              <a:buChar char="•"/>
            </a:pPr>
            <a:r>
              <a:rPr lang="en-US" sz="1100" b="1">
                <a:solidFill>
                  <a:srgbClr val="002D64"/>
                </a:solidFill>
                <a:latin typeface="Arial" panose="020B0604020202020204" pitchFamily="34" charset="0"/>
                <a:cs typeface="Cordia New" panose="020B0304020202020204" pitchFamily="34" charset="-34"/>
              </a:rPr>
              <a:t>Microsoft</a:t>
            </a:r>
            <a:r>
              <a:rPr lang="en-US" sz="1100">
                <a:solidFill>
                  <a:srgbClr val="002D64"/>
                </a:solidFill>
                <a:latin typeface="Arial" panose="020B0604020202020204" pitchFamily="34" charset="0"/>
                <a:cs typeface="Cordia New" panose="020B0304020202020204" pitchFamily="34" charset="-34"/>
              </a:rPr>
              <a:t>: Participants are encouraged to work towards a Microsoft certification exam based on their role. Available exam dates and details are available through </a:t>
            </a:r>
            <a:r>
              <a:rPr lang="de-DE" sz="1100">
                <a:hlinkClick r:id="rId5"/>
              </a:rPr>
              <a:t>https://www.microsoft.com/en-us/learning/browse-all-certifications.aspx</a:t>
            </a:r>
            <a:r>
              <a:rPr lang="en-US" sz="1100">
                <a:solidFill>
                  <a:srgbClr val="002D64"/>
                </a:solidFill>
                <a:latin typeface="Arial" panose="020B0604020202020204" pitchFamily="34" charset="0"/>
                <a:cs typeface="Cordia New" panose="020B0304020202020204" pitchFamily="34" charset="-34"/>
              </a:rPr>
              <a:t>. Bertelsmann University provides a limited number of free-of-charge exam vouchers to interested participants on a first-come-first-serve basis. </a:t>
            </a:r>
          </a:p>
          <a:p>
            <a:pPr marL="171450" indent="-171450">
              <a:lnSpc>
                <a:spcPct val="115000"/>
              </a:lnSpc>
              <a:spcBef>
                <a:spcPts val="300"/>
              </a:spcBef>
              <a:spcAft>
                <a:spcPts val="0"/>
              </a:spcAft>
              <a:buFont typeface="Arial" panose="020B0604020202020204" pitchFamily="34" charset="0"/>
              <a:buChar char="•"/>
            </a:pPr>
            <a:r>
              <a:rPr lang="en-US" sz="1100" b="1">
                <a:solidFill>
                  <a:srgbClr val="002D64"/>
                </a:solidFill>
                <a:latin typeface="Arial" panose="020B0604020202020204" pitchFamily="34" charset="0"/>
                <a:cs typeface="Cordia New" panose="020B0304020202020204" pitchFamily="34" charset="-34"/>
              </a:rPr>
              <a:t>AWS</a:t>
            </a:r>
            <a:r>
              <a:rPr lang="en-US" sz="1100">
                <a:solidFill>
                  <a:srgbClr val="002D64"/>
                </a:solidFill>
                <a:latin typeface="Arial" panose="020B0604020202020204" pitchFamily="34" charset="0"/>
                <a:cs typeface="Cordia New" panose="020B0304020202020204" pitchFamily="34" charset="-34"/>
              </a:rPr>
              <a:t>: Upon completion of a course, participants will receive a certificate of completion. </a:t>
            </a:r>
          </a:p>
          <a:p>
            <a:pPr marL="171450" indent="-171450">
              <a:lnSpc>
                <a:spcPct val="115000"/>
              </a:lnSpc>
              <a:spcBef>
                <a:spcPts val="300"/>
              </a:spcBef>
              <a:buFont typeface="Arial" panose="020B0604020202020204" pitchFamily="34" charset="0"/>
              <a:buChar char="•"/>
            </a:pPr>
            <a:r>
              <a:rPr lang="en-US" sz="1100" b="1">
                <a:solidFill>
                  <a:srgbClr val="002D64"/>
                </a:solidFill>
                <a:latin typeface="Arial" panose="020B0604020202020204" pitchFamily="34" charset="0"/>
                <a:cs typeface="Cordia New" panose="020B0304020202020204" pitchFamily="34" charset="-34"/>
              </a:rPr>
              <a:t>Google</a:t>
            </a:r>
            <a:r>
              <a:rPr lang="en-US" sz="1100">
                <a:solidFill>
                  <a:srgbClr val="002D64"/>
                </a:solidFill>
                <a:latin typeface="Arial" panose="020B0604020202020204" pitchFamily="34" charset="0"/>
                <a:cs typeface="Cordia New" panose="020B0304020202020204" pitchFamily="34" charset="-34"/>
              </a:rPr>
              <a:t>: Upon completion of a course / specialization, participants will receive a certificate of completion. </a:t>
            </a:r>
          </a:p>
          <a:p>
            <a:pPr indent="-228600">
              <a:lnSpc>
                <a:spcPct val="113000"/>
              </a:lnSpc>
              <a:spcBef>
                <a:spcPts val="1200"/>
              </a:spcBef>
              <a:tabLst>
                <a:tab pos="228600" algn="l"/>
                <a:tab pos="457200" algn="l"/>
              </a:tabLst>
            </a:pPr>
            <a:r>
              <a:rPr lang="en-US" sz="1100" b="1">
                <a:solidFill>
                  <a:srgbClr val="0074AA"/>
                </a:solidFill>
                <a:latin typeface="Arial" panose="020B0604020202020204" pitchFamily="34" charset="0"/>
                <a:cs typeface="Cordia New"/>
              </a:rPr>
              <a:t>Do courses have to be completed within a specific time period in order to gain a certificate?</a:t>
            </a:r>
          </a:p>
          <a:p>
            <a:pPr marL="171450" lvl="0" indent="-171450">
              <a:lnSpc>
                <a:spcPct val="115000"/>
              </a:lnSpc>
              <a:spcBef>
                <a:spcPts val="300"/>
              </a:spcBef>
              <a:buFont typeface="Arial" panose="020B0604020202020204" pitchFamily="34" charset="0"/>
              <a:buChar char="•"/>
            </a:pPr>
            <a:r>
              <a:rPr lang="en-US" sz="1100" b="1">
                <a:solidFill>
                  <a:srgbClr val="002D64"/>
                </a:solidFill>
                <a:latin typeface="Arial" panose="020B0604020202020204" pitchFamily="34" charset="0"/>
                <a:cs typeface="Cordia New" panose="020B0304020202020204" pitchFamily="34" charset="-34"/>
              </a:rPr>
              <a:t>Coursera</a:t>
            </a:r>
            <a:r>
              <a:rPr lang="en-US" sz="1100">
                <a:solidFill>
                  <a:srgbClr val="002D64"/>
                </a:solidFill>
                <a:latin typeface="Arial" panose="020B0604020202020204" pitchFamily="34" charset="0"/>
                <a:cs typeface="Cordia New" panose="020B0304020202020204" pitchFamily="34" charset="-34"/>
              </a:rPr>
              <a:t>: No. </a:t>
            </a:r>
          </a:p>
          <a:p>
            <a:pPr marL="171450" lvl="0" indent="-171450">
              <a:lnSpc>
                <a:spcPct val="115000"/>
              </a:lnSpc>
              <a:spcBef>
                <a:spcPts val="300"/>
              </a:spcBef>
              <a:buFont typeface="Arial" panose="020B0604020202020204" pitchFamily="34" charset="0"/>
              <a:buChar char="•"/>
            </a:pPr>
            <a:r>
              <a:rPr lang="en-US" sz="1100" b="1">
                <a:solidFill>
                  <a:srgbClr val="002D64"/>
                </a:solidFill>
                <a:latin typeface="Arial" panose="020B0604020202020204" pitchFamily="34" charset="0"/>
                <a:cs typeface="Cordia New" panose="020B0304020202020204" pitchFamily="34" charset="-34"/>
              </a:rPr>
              <a:t>Udacity</a:t>
            </a:r>
            <a:r>
              <a:rPr lang="en-US" sz="1100">
                <a:solidFill>
                  <a:srgbClr val="002D64"/>
                </a:solidFill>
                <a:latin typeface="Arial" panose="020B0604020202020204" pitchFamily="34" charset="0"/>
                <a:cs typeface="Cordia New" panose="020B0304020202020204" pitchFamily="34" charset="-34"/>
              </a:rPr>
              <a:t>: Yes. A Nanodegree program should be completed within six months in order to gain the Nanodegree. It is, however, possible to purchase the license and extend it after the six months have expired.</a:t>
            </a:r>
          </a:p>
          <a:p>
            <a:pPr marL="171450" indent="-171450">
              <a:lnSpc>
                <a:spcPct val="115000"/>
              </a:lnSpc>
              <a:spcBef>
                <a:spcPts val="300"/>
              </a:spcBef>
              <a:spcAft>
                <a:spcPts val="0"/>
              </a:spcAft>
              <a:buFont typeface="Arial" panose="020B0604020202020204" pitchFamily="34" charset="0"/>
              <a:buChar char="•"/>
            </a:pPr>
            <a:r>
              <a:rPr lang="en-US" sz="1100" b="1">
                <a:solidFill>
                  <a:srgbClr val="002D64"/>
                </a:solidFill>
                <a:latin typeface="Arial" panose="020B0604020202020204" pitchFamily="34" charset="0"/>
                <a:cs typeface="Cordia New" panose="020B0304020202020204" pitchFamily="34" charset="-34"/>
              </a:rPr>
              <a:t>Microsoft</a:t>
            </a:r>
            <a:r>
              <a:rPr lang="en-US" sz="1100">
                <a:solidFill>
                  <a:srgbClr val="002D64"/>
                </a:solidFill>
                <a:latin typeface="Arial" panose="020B0604020202020204" pitchFamily="34" charset="0"/>
                <a:cs typeface="Cordia New" panose="020B0304020202020204" pitchFamily="34" charset="-34"/>
              </a:rPr>
              <a:t>: Live instructor-led trainings have a fixed time and must be completed as scheduled.</a:t>
            </a:r>
          </a:p>
          <a:p>
            <a:pPr marL="171450" indent="-171450">
              <a:lnSpc>
                <a:spcPct val="115000"/>
              </a:lnSpc>
              <a:spcBef>
                <a:spcPts val="300"/>
              </a:spcBef>
              <a:spcAft>
                <a:spcPts val="0"/>
              </a:spcAft>
              <a:buFont typeface="Arial" panose="020B0604020202020204" pitchFamily="34" charset="0"/>
              <a:buChar char="•"/>
            </a:pPr>
            <a:r>
              <a:rPr lang="en-US" sz="1100" b="1">
                <a:solidFill>
                  <a:srgbClr val="002D64"/>
                </a:solidFill>
                <a:latin typeface="Arial" panose="020B0604020202020204" pitchFamily="34" charset="0"/>
                <a:cs typeface="Cordia New" panose="020B0304020202020204" pitchFamily="34" charset="-34"/>
              </a:rPr>
              <a:t>AWS</a:t>
            </a:r>
            <a:r>
              <a:rPr lang="en-US" sz="1100">
                <a:solidFill>
                  <a:srgbClr val="002D64"/>
                </a:solidFill>
                <a:latin typeface="Arial" panose="020B0604020202020204" pitchFamily="34" charset="0"/>
                <a:cs typeface="Cordia New" panose="020B0304020202020204" pitchFamily="34" charset="-34"/>
              </a:rPr>
              <a:t>: Live instructor-led trainings have a fixed time and must be completed as scheduled.</a:t>
            </a:r>
          </a:p>
          <a:p>
            <a:pPr marL="171450" indent="-171450">
              <a:lnSpc>
                <a:spcPct val="115000"/>
              </a:lnSpc>
              <a:spcBef>
                <a:spcPts val="300"/>
              </a:spcBef>
              <a:spcAft>
                <a:spcPts val="0"/>
              </a:spcAft>
              <a:buFont typeface="Arial" panose="020B0604020202020204" pitchFamily="34" charset="0"/>
              <a:buChar char="•"/>
            </a:pPr>
            <a:r>
              <a:rPr lang="en-US" sz="1100" b="1">
                <a:solidFill>
                  <a:srgbClr val="002D64"/>
                </a:solidFill>
                <a:latin typeface="Arial" panose="020B0604020202020204" pitchFamily="34" charset="0"/>
                <a:cs typeface="Cordia New" panose="020B0304020202020204" pitchFamily="34" charset="-34"/>
              </a:rPr>
              <a:t>Google</a:t>
            </a:r>
            <a:r>
              <a:rPr lang="en-US" sz="1100">
                <a:solidFill>
                  <a:srgbClr val="002D64"/>
                </a:solidFill>
                <a:latin typeface="Arial" panose="020B0604020202020204" pitchFamily="34" charset="0"/>
                <a:cs typeface="Cordia New" panose="020B0304020202020204" pitchFamily="34" charset="-34"/>
              </a:rPr>
              <a:t>: No.</a:t>
            </a:r>
          </a:p>
          <a:p>
            <a:pPr indent="-228600">
              <a:lnSpc>
                <a:spcPct val="113000"/>
              </a:lnSpc>
              <a:spcBef>
                <a:spcPts val="1200"/>
              </a:spcBef>
              <a:spcAft>
                <a:spcPts val="0"/>
              </a:spcAft>
              <a:tabLst>
                <a:tab pos="228600" algn="l"/>
                <a:tab pos="457200" algn="l"/>
              </a:tabLst>
            </a:pPr>
            <a:r>
              <a:rPr lang="en-US" sz="1100" b="1">
                <a:solidFill>
                  <a:srgbClr val="0074AA"/>
                </a:solidFill>
                <a:latin typeface="Arial" panose="020B0604020202020204" pitchFamily="34" charset="0"/>
                <a:cs typeface="Cordia New"/>
              </a:rPr>
              <a:t>How much time do employees need to plan-in?</a:t>
            </a:r>
          </a:p>
          <a:p>
            <a:pPr>
              <a:lnSpc>
                <a:spcPct val="115000"/>
              </a:lnSpc>
              <a:spcBef>
                <a:spcPts val="600"/>
              </a:spcBef>
            </a:pPr>
            <a:r>
              <a:rPr lang="en-US" sz="1100">
                <a:solidFill>
                  <a:srgbClr val="002D64"/>
                </a:solidFill>
                <a:latin typeface="Arial" panose="020B0604020202020204" pitchFamily="34" charset="0"/>
                <a:cs typeface="Cordia New" panose="020B0304020202020204" pitchFamily="34" charset="-34"/>
              </a:rPr>
              <a:t>The learning effort depends on the individual’s study speed, previous knowledge and the personal course choice:</a:t>
            </a:r>
          </a:p>
          <a:p>
            <a:pPr marL="171450" lvl="0" indent="-171450">
              <a:lnSpc>
                <a:spcPct val="115000"/>
              </a:lnSpc>
              <a:spcBef>
                <a:spcPts val="300"/>
              </a:spcBef>
              <a:spcAft>
                <a:spcPts val="0"/>
              </a:spcAft>
              <a:buFont typeface="Arial" panose="020B0604020202020204" pitchFamily="34" charset="0"/>
              <a:buChar char="•"/>
            </a:pPr>
            <a:r>
              <a:rPr lang="en-US" sz="1100" b="1">
                <a:solidFill>
                  <a:srgbClr val="002D64"/>
                </a:solidFill>
                <a:latin typeface="Arial" panose="020B0604020202020204" pitchFamily="34" charset="0"/>
                <a:cs typeface="Cordia New" panose="020B0304020202020204" pitchFamily="34" charset="-34"/>
              </a:rPr>
              <a:t>Coursera</a:t>
            </a:r>
            <a:r>
              <a:rPr lang="en-US" sz="1100">
                <a:solidFill>
                  <a:srgbClr val="002D64"/>
                </a:solidFill>
                <a:latin typeface="Arial" panose="020B0604020202020204" pitchFamily="34" charset="0"/>
                <a:cs typeface="Cordia New" panose="020B0304020202020204" pitchFamily="34" charset="-34"/>
              </a:rPr>
              <a:t>: Each course and each specialization has an individual duration. Basically, it takes between one to six weeks to complete a course. Each course takes about 20 hours.</a:t>
            </a:r>
          </a:p>
          <a:p>
            <a:pPr marL="171450" lvl="0" indent="-171450">
              <a:lnSpc>
                <a:spcPct val="115000"/>
              </a:lnSpc>
              <a:spcBef>
                <a:spcPts val="300"/>
              </a:spcBef>
              <a:spcAft>
                <a:spcPts val="0"/>
              </a:spcAft>
              <a:buFont typeface="Arial" panose="020B0604020202020204" pitchFamily="34" charset="0"/>
              <a:buChar char="•"/>
            </a:pPr>
            <a:r>
              <a:rPr lang="en-US" sz="1100" b="1">
                <a:solidFill>
                  <a:srgbClr val="002D64"/>
                </a:solidFill>
                <a:latin typeface="Arial" panose="020B0604020202020204" pitchFamily="34" charset="0"/>
                <a:cs typeface="Cordia New" panose="020B0304020202020204" pitchFamily="34" charset="-34"/>
              </a:rPr>
              <a:t>Udacity</a:t>
            </a:r>
            <a:r>
              <a:rPr lang="en-US" sz="1100">
                <a:solidFill>
                  <a:srgbClr val="002D64"/>
                </a:solidFill>
                <a:latin typeface="Arial" panose="020B0604020202020204" pitchFamily="34" charset="0"/>
                <a:cs typeface="Cordia New" panose="020B0304020202020204" pitchFamily="34" charset="-34"/>
              </a:rPr>
              <a:t>: Each Nanodegree has an individual duration. Participants have a maximum of six months to complete the program. On average, an investment of between five and ten hours per week is necessary.</a:t>
            </a:r>
          </a:p>
          <a:p>
            <a:pPr marL="171450" lvl="0" indent="-171450">
              <a:lnSpc>
                <a:spcPct val="115000"/>
              </a:lnSpc>
              <a:spcBef>
                <a:spcPts val="300"/>
              </a:spcBef>
              <a:spcAft>
                <a:spcPts val="1000"/>
              </a:spcAft>
              <a:buFont typeface="Arial" panose="020B0604020202020204" pitchFamily="34" charset="0"/>
              <a:buChar char="•"/>
            </a:pPr>
            <a:r>
              <a:rPr lang="en-US" sz="1100" b="1">
                <a:solidFill>
                  <a:srgbClr val="002D64"/>
                </a:solidFill>
                <a:latin typeface="Arial" panose="020B0604020202020204" pitchFamily="34" charset="0"/>
                <a:cs typeface="Cordia New" panose="020B0304020202020204" pitchFamily="34" charset="-34"/>
              </a:rPr>
              <a:t>Microsoft: </a:t>
            </a:r>
            <a:r>
              <a:rPr lang="en-US" sz="1100">
                <a:solidFill>
                  <a:srgbClr val="002D64"/>
                </a:solidFill>
                <a:latin typeface="Arial" panose="020B0604020202020204" pitchFamily="34" charset="0"/>
                <a:cs typeface="Cordia New" panose="020B0304020202020204" pitchFamily="34" charset="-34"/>
              </a:rPr>
              <a:t>Learning paths consist of virtual instructor-led classes of a duration of 1 – 5 days each. Additional self-study may be required, especially when training towards an accredited Microsoft certification.</a:t>
            </a:r>
          </a:p>
          <a:p>
            <a:pPr marL="171450" indent="-171450">
              <a:lnSpc>
                <a:spcPct val="115000"/>
              </a:lnSpc>
              <a:spcBef>
                <a:spcPts val="300"/>
              </a:spcBef>
              <a:spcAft>
                <a:spcPts val="1000"/>
              </a:spcAft>
              <a:buFont typeface="Arial" panose="020B0604020202020204" pitchFamily="34" charset="0"/>
              <a:buChar char="•"/>
            </a:pPr>
            <a:r>
              <a:rPr lang="en-US" sz="1100" b="1">
                <a:solidFill>
                  <a:srgbClr val="002D64"/>
                </a:solidFill>
                <a:latin typeface="Arial" panose="020B0604020202020204" pitchFamily="34" charset="0"/>
                <a:cs typeface="Cordia New" panose="020B0304020202020204" pitchFamily="34" charset="-34"/>
              </a:rPr>
              <a:t>AWS: </a:t>
            </a:r>
            <a:r>
              <a:rPr lang="en-US" sz="1100">
                <a:solidFill>
                  <a:srgbClr val="002D64"/>
                </a:solidFill>
                <a:latin typeface="Arial" panose="020B0604020202020204" pitchFamily="34" charset="0"/>
                <a:cs typeface="Cordia New" panose="020B0304020202020204" pitchFamily="34" charset="-34"/>
              </a:rPr>
              <a:t>Learning paths consist of virtual instructor-led classes of a duration of 1 – 3 days each. Additional self-study may be required depending on expertise.</a:t>
            </a:r>
          </a:p>
          <a:p>
            <a:pPr marL="171450" indent="-171450">
              <a:lnSpc>
                <a:spcPct val="115000"/>
              </a:lnSpc>
              <a:spcBef>
                <a:spcPts val="300"/>
              </a:spcBef>
              <a:spcAft>
                <a:spcPts val="1000"/>
              </a:spcAft>
              <a:buFont typeface="Arial" panose="020B0604020202020204" pitchFamily="34" charset="0"/>
              <a:buChar char="•"/>
            </a:pPr>
            <a:r>
              <a:rPr lang="en-US" sz="1100">
                <a:solidFill>
                  <a:srgbClr val="002D64"/>
                </a:solidFill>
                <a:latin typeface="Arial" panose="020B0604020202020204" pitchFamily="34" charset="0"/>
                <a:cs typeface="Cordia New" panose="020B0304020202020204" pitchFamily="34" charset="-34"/>
              </a:rPr>
              <a:t>Google: Each course and each specialization has an individual duration. Basically, it takes between one to six weeks to complete a course. Each course takes about 20 hours.</a:t>
            </a:r>
          </a:p>
          <a:p>
            <a:pPr marL="171450" indent="-171450">
              <a:lnSpc>
                <a:spcPct val="115000"/>
              </a:lnSpc>
              <a:spcBef>
                <a:spcPts val="300"/>
              </a:spcBef>
              <a:spcAft>
                <a:spcPts val="1000"/>
              </a:spcAft>
              <a:buFont typeface="Arial" panose="020B0604020202020204" pitchFamily="34" charset="0"/>
              <a:buChar char="•"/>
            </a:pPr>
            <a:endParaRPr lang="en-US" sz="1100">
              <a:solidFill>
                <a:srgbClr val="002D64"/>
              </a:solidFill>
              <a:latin typeface="Arial" panose="020B0604020202020204" pitchFamily="34" charset="0"/>
              <a:cs typeface="Cordia New" panose="020B0304020202020204" pitchFamily="34" charset="-34"/>
            </a:endParaRPr>
          </a:p>
          <a:p>
            <a:pPr marL="171450" lvl="0" indent="-171450">
              <a:lnSpc>
                <a:spcPct val="115000"/>
              </a:lnSpc>
              <a:spcBef>
                <a:spcPts val="300"/>
              </a:spcBef>
              <a:spcAft>
                <a:spcPts val="1000"/>
              </a:spcAft>
              <a:buFont typeface="Arial" panose="020B0604020202020204" pitchFamily="34" charset="0"/>
              <a:buChar char="•"/>
            </a:pPr>
            <a:endParaRPr lang="en-US" sz="1100">
              <a:solidFill>
                <a:srgbClr val="002D64"/>
              </a:solidFill>
              <a:latin typeface="Arial" panose="020B0604020202020204" pitchFamily="34" charset="0"/>
              <a:cs typeface="Cordia New" panose="020B0304020202020204" pitchFamily="34" charset="-34"/>
            </a:endParaRPr>
          </a:p>
          <a:p>
            <a:pPr lvl="0">
              <a:lnSpc>
                <a:spcPct val="115000"/>
              </a:lnSpc>
              <a:spcBef>
                <a:spcPts val="300"/>
              </a:spcBef>
            </a:pPr>
            <a:endParaRPr lang="en-US" sz="1100">
              <a:solidFill>
                <a:srgbClr val="002D64"/>
              </a:solidFill>
              <a:latin typeface="Arial" panose="020B0604020202020204" pitchFamily="34" charset="0"/>
              <a:cs typeface="Cordia New" panose="020B0304020202020204" pitchFamily="34" charset="-34"/>
            </a:endParaRPr>
          </a:p>
          <a:p>
            <a:pPr>
              <a:lnSpc>
                <a:spcPct val="115000"/>
              </a:lnSpc>
              <a:spcBef>
                <a:spcPts val="600"/>
              </a:spcBef>
              <a:spcAft>
                <a:spcPts val="600"/>
              </a:spcAft>
            </a:pPr>
            <a:endParaRPr lang="en-US" sz="1200">
              <a:latin typeface="Arial" panose="020B0604020202020204" pitchFamily="34" charset="0"/>
              <a:cs typeface="Arial" panose="020B0604020202020204" pitchFamily="34" charset="0"/>
            </a:endParaRPr>
          </a:p>
        </p:txBody>
      </p:sp>
      <p:sp>
        <p:nvSpPr>
          <p:cNvPr id="9" name="Rechteck 8"/>
          <p:cNvSpPr/>
          <p:nvPr/>
        </p:nvSpPr>
        <p:spPr>
          <a:xfrm>
            <a:off x="181616" y="2248507"/>
            <a:ext cx="6550681" cy="60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a:solidFill>
                  <a:srgbClr val="0074AA"/>
                </a:solidFill>
                <a:latin typeface="Arial" panose="020B0604020202020204" pitchFamily="34" charset="0"/>
                <a:cs typeface="Arial" panose="020B0604020202020204" pitchFamily="34" charset="0"/>
              </a:rPr>
              <a:t>Bertelsmann Cloud Curriculum </a:t>
            </a:r>
          </a:p>
          <a:p>
            <a:r>
              <a:rPr lang="de-DE" sz="1400">
                <a:solidFill>
                  <a:srgbClr val="0074AA"/>
                </a:solidFill>
                <a:latin typeface="Arial" panose="020B0604020202020204" pitchFamily="34" charset="0"/>
                <a:cs typeface="Arial" panose="020B0604020202020204" pitchFamily="34" charset="0"/>
              </a:rPr>
              <a:t>FAQs </a:t>
            </a:r>
            <a:r>
              <a:rPr lang="de-DE" sz="1400" err="1">
                <a:solidFill>
                  <a:srgbClr val="0074AA"/>
                </a:solidFill>
                <a:latin typeface="Arial" panose="020B0604020202020204" pitchFamily="34" charset="0"/>
                <a:cs typeface="Arial" panose="020B0604020202020204" pitchFamily="34" charset="0"/>
              </a:rPr>
              <a:t>for</a:t>
            </a:r>
            <a:r>
              <a:rPr lang="de-DE" sz="1400">
                <a:solidFill>
                  <a:srgbClr val="0074AA"/>
                </a:solidFill>
                <a:latin typeface="Arial" panose="020B0604020202020204" pitchFamily="34" charset="0"/>
                <a:cs typeface="Arial" panose="020B0604020202020204" pitchFamily="34" charset="0"/>
              </a:rPr>
              <a:t> Bertelsmann </a:t>
            </a:r>
            <a:r>
              <a:rPr lang="de-DE" sz="1400" err="1">
                <a:solidFill>
                  <a:srgbClr val="0074AA"/>
                </a:solidFill>
                <a:latin typeface="Arial" panose="020B0604020202020204" pitchFamily="34" charset="0"/>
                <a:cs typeface="Arial" panose="020B0604020202020204" pitchFamily="34" charset="0"/>
              </a:rPr>
              <a:t>Employees</a:t>
            </a:r>
            <a:endParaRPr lang="de-DE" sz="1400">
              <a:solidFill>
                <a:srgbClr val="0074A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7179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1845582-AC88-451A-9863-F6D2A684847D}"/>
              </a:ext>
            </a:extLst>
          </p:cNvPr>
          <p:cNvPicPr>
            <a:picLocks noChangeAspect="1"/>
          </p:cNvPicPr>
          <p:nvPr/>
        </p:nvPicPr>
        <p:blipFill rotWithShape="1">
          <a:blip r:embed="rId3">
            <a:extLst>
              <a:ext uri="{28A0092B-C50C-407E-A947-70E740481C1C}">
                <a14:useLocalDpi xmlns:a14="http://schemas.microsoft.com/office/drawing/2010/main" val="0"/>
              </a:ext>
            </a:extLst>
          </a:blip>
          <a:srcRect l="13012"/>
          <a:stretch/>
        </p:blipFill>
        <p:spPr>
          <a:xfrm>
            <a:off x="192437" y="154771"/>
            <a:ext cx="6477633" cy="2298165"/>
          </a:xfrm>
          <a:prstGeom prst="rect">
            <a:avLst/>
          </a:prstGeom>
        </p:spPr>
      </p:pic>
      <p:sp>
        <p:nvSpPr>
          <p:cNvPr id="6" name="Rechteck 5"/>
          <p:cNvSpPr/>
          <p:nvPr/>
        </p:nvSpPr>
        <p:spPr>
          <a:xfrm>
            <a:off x="191024" y="2257651"/>
            <a:ext cx="6476400" cy="7469514"/>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5000"/>
              </a:lnSpc>
              <a:spcBef>
                <a:spcPts val="600"/>
              </a:spcBef>
              <a:spcAft>
                <a:spcPts val="600"/>
              </a:spcAft>
            </a:pPr>
            <a:endParaRPr lang="de-DE" sz="1200" b="1">
              <a:solidFill>
                <a:schemeClr val="tx1"/>
              </a:solidFill>
              <a:latin typeface="Arial" panose="020B0604020202020204" pitchFamily="34" charset="0"/>
              <a:ea typeface="Arial" panose="020B0604020202020204" pitchFamily="34" charset="0"/>
              <a:cs typeface="Arial" panose="020B0604020202020204" pitchFamily="34" charset="0"/>
            </a:endParaRPr>
          </a:p>
        </p:txBody>
      </p:sp>
      <p:grpSp>
        <p:nvGrpSpPr>
          <p:cNvPr id="4" name="Gruppieren 3"/>
          <p:cNvGrpSpPr/>
          <p:nvPr/>
        </p:nvGrpSpPr>
        <p:grpSpPr>
          <a:xfrm>
            <a:off x="4562994" y="1730530"/>
            <a:ext cx="2185688" cy="527121"/>
            <a:chOff x="-4505024" y="4221648"/>
            <a:chExt cx="4171167" cy="1005958"/>
          </a:xfrm>
        </p:grpSpPr>
        <p:sp>
          <p:nvSpPr>
            <p:cNvPr id="3" name="Rechteck 2"/>
            <p:cNvSpPr/>
            <p:nvPr/>
          </p:nvSpPr>
          <p:spPr>
            <a:xfrm>
              <a:off x="-4505024" y="4221648"/>
              <a:ext cx="4171167" cy="1005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1740" y="4364963"/>
              <a:ext cx="3852672" cy="719328"/>
            </a:xfrm>
            <a:prstGeom prst="rect">
              <a:avLst/>
            </a:prstGeom>
          </p:spPr>
        </p:pic>
      </p:grpSp>
      <p:sp>
        <p:nvSpPr>
          <p:cNvPr id="51" name="Foliennummernplatzhalter 50"/>
          <p:cNvSpPr>
            <a:spLocks noGrp="1"/>
          </p:cNvSpPr>
          <p:nvPr>
            <p:ph type="sldNum" sz="quarter" idx="12"/>
          </p:nvPr>
        </p:nvSpPr>
        <p:spPr>
          <a:xfrm>
            <a:off x="4981047" y="9184588"/>
            <a:ext cx="1543050" cy="527403"/>
          </a:xfrm>
        </p:spPr>
        <p:txBody>
          <a:bodyPr/>
          <a:lstStyle/>
          <a:p>
            <a:r>
              <a:rPr lang="de-DE">
                <a:solidFill>
                  <a:srgbClr val="002D64"/>
                </a:solidFill>
                <a:latin typeface="Arial" panose="020B0604020202020204" pitchFamily="34" charset="0"/>
                <a:cs typeface="Arial" panose="020B0604020202020204" pitchFamily="34" charset="0"/>
              </a:rPr>
              <a:t> </a:t>
            </a:r>
            <a:fld id="{B367C774-BF47-4908-8078-F07A9743E7EB}" type="slidenum">
              <a:rPr lang="de-DE" smtClean="0">
                <a:solidFill>
                  <a:srgbClr val="002D64"/>
                </a:solidFill>
                <a:latin typeface="Arial" panose="020B0604020202020204" pitchFamily="34" charset="0"/>
                <a:cs typeface="Arial" panose="020B0604020202020204" pitchFamily="34" charset="0"/>
              </a:rPr>
              <a:pPr/>
              <a:t>25</a:t>
            </a:fld>
            <a:r>
              <a:rPr lang="de-DE">
                <a:solidFill>
                  <a:srgbClr val="002D64"/>
                </a:solidFill>
                <a:latin typeface="Arial" panose="020B0604020202020204" pitchFamily="34" charset="0"/>
                <a:cs typeface="Arial" panose="020B0604020202020204" pitchFamily="34" charset="0"/>
              </a:rPr>
              <a:t>/29</a:t>
            </a:r>
          </a:p>
        </p:txBody>
      </p:sp>
      <p:sp>
        <p:nvSpPr>
          <p:cNvPr id="5" name="Textfeld 4"/>
          <p:cNvSpPr txBox="1"/>
          <p:nvPr/>
        </p:nvSpPr>
        <p:spPr>
          <a:xfrm>
            <a:off x="202807" y="2864510"/>
            <a:ext cx="6469675" cy="7411131"/>
          </a:xfrm>
          <a:prstGeom prst="rect">
            <a:avLst/>
          </a:prstGeom>
          <a:noFill/>
        </p:spPr>
        <p:txBody>
          <a:bodyPr wrap="square" rtlCol="0">
            <a:spAutoFit/>
          </a:bodyPr>
          <a:lstStyle/>
          <a:p>
            <a:pPr indent="-228600">
              <a:lnSpc>
                <a:spcPct val="113000"/>
              </a:lnSpc>
              <a:spcBef>
                <a:spcPts val="1200"/>
              </a:spcBef>
              <a:tabLst>
                <a:tab pos="228600" algn="l"/>
                <a:tab pos="457200" algn="l"/>
              </a:tabLst>
            </a:pPr>
            <a:r>
              <a:rPr lang="en-US" sz="1100" b="1" dirty="0">
                <a:solidFill>
                  <a:srgbClr val="0074AA"/>
                </a:solidFill>
                <a:latin typeface="Arial" panose="020B0604020202020204" pitchFamily="34" charset="0"/>
                <a:cs typeface="Cordia New"/>
              </a:rPr>
              <a:t>Are the providers accredited educational institutions?</a:t>
            </a:r>
          </a:p>
          <a:p>
            <a:pPr marL="171450" indent="-171450">
              <a:lnSpc>
                <a:spcPct val="115000"/>
              </a:lnSpc>
              <a:spcBef>
                <a:spcPts val="300"/>
              </a:spcBef>
              <a:buFont typeface="Arial" panose="020B0604020202020204" pitchFamily="34" charset="0"/>
              <a:buChar char="•"/>
            </a:pPr>
            <a:r>
              <a:rPr lang="en-US" sz="1100" b="1" dirty="0">
                <a:solidFill>
                  <a:srgbClr val="002D64"/>
                </a:solidFill>
                <a:latin typeface="Arial" panose="020B0604020202020204" pitchFamily="34" charset="0"/>
                <a:cs typeface="Cordia New" panose="020B0304020202020204" pitchFamily="34" charset="-34"/>
              </a:rPr>
              <a:t>Coursera</a:t>
            </a:r>
            <a:r>
              <a:rPr lang="en-US" sz="1100" dirty="0">
                <a:solidFill>
                  <a:srgbClr val="002D64"/>
                </a:solidFill>
                <a:latin typeface="Arial" panose="020B0604020202020204" pitchFamily="34" charset="0"/>
                <a:cs typeface="Cordia New" panose="020B0304020202020204" pitchFamily="34" charset="-34"/>
              </a:rPr>
              <a:t>: Coursera has a mix of accredited and non-accredited courses, and works with certain colleges and universities to offer specializations in trending subjects. Many of the on-demand courses on Coursera are not accredited, but Coursera’s content comes from prestigious universities that are accredited.</a:t>
            </a:r>
          </a:p>
          <a:p>
            <a:pPr marL="171450" indent="-171450">
              <a:lnSpc>
                <a:spcPct val="115000"/>
              </a:lnSpc>
              <a:spcBef>
                <a:spcPts val="300"/>
              </a:spcBef>
              <a:buFont typeface="Arial" panose="020B0604020202020204" pitchFamily="34" charset="0"/>
              <a:buChar char="•"/>
            </a:pPr>
            <a:r>
              <a:rPr lang="en-US" sz="1100" b="1" dirty="0">
                <a:solidFill>
                  <a:srgbClr val="002D64"/>
                </a:solidFill>
                <a:latin typeface="Arial" panose="020B0604020202020204" pitchFamily="34" charset="0"/>
                <a:cs typeface="Cordia New" panose="020B0304020202020204" pitchFamily="34" charset="-34"/>
              </a:rPr>
              <a:t>Udacity</a:t>
            </a:r>
            <a:r>
              <a:rPr lang="en-US" sz="1100" dirty="0">
                <a:solidFill>
                  <a:srgbClr val="002D64"/>
                </a:solidFill>
                <a:latin typeface="Arial" panose="020B0604020202020204" pitchFamily="34" charset="0"/>
                <a:cs typeface="Cordia New" panose="020B0304020202020204" pitchFamily="34" charset="-34"/>
              </a:rPr>
              <a:t>: No, Udacity is not an accredited educational institution. It is a private online education provider and does not confer any degrees. </a:t>
            </a:r>
          </a:p>
          <a:p>
            <a:pPr marL="171450" indent="-171450">
              <a:lnSpc>
                <a:spcPct val="115000"/>
              </a:lnSpc>
              <a:spcBef>
                <a:spcPts val="300"/>
              </a:spcBef>
              <a:buFont typeface="Arial" panose="020B0604020202020204" pitchFamily="34" charset="0"/>
              <a:buChar char="•"/>
            </a:pPr>
            <a:r>
              <a:rPr lang="en-US" sz="1100" b="1" dirty="0">
                <a:solidFill>
                  <a:srgbClr val="002D64"/>
                </a:solidFill>
                <a:latin typeface="Arial" panose="020B0604020202020204" pitchFamily="34" charset="0"/>
                <a:cs typeface="Cordia New" panose="020B0304020202020204" pitchFamily="34" charset="-34"/>
              </a:rPr>
              <a:t>Microsoft</a:t>
            </a:r>
            <a:r>
              <a:rPr lang="en-US" sz="1100" dirty="0">
                <a:solidFill>
                  <a:srgbClr val="002D64"/>
                </a:solidFill>
                <a:latin typeface="Arial" panose="020B0604020202020204" pitchFamily="34" charset="0"/>
                <a:cs typeface="Cordia New" panose="020B0304020202020204" pitchFamily="34" charset="-34"/>
              </a:rPr>
              <a:t>: No, Microsoft is not an accredited educational institution. It is a private online education provider and does not confer any degrees.</a:t>
            </a:r>
          </a:p>
          <a:p>
            <a:pPr marL="171450" indent="-171450">
              <a:lnSpc>
                <a:spcPct val="115000"/>
              </a:lnSpc>
              <a:spcBef>
                <a:spcPts val="300"/>
              </a:spcBef>
              <a:buFont typeface="Arial" panose="020B0604020202020204" pitchFamily="34" charset="0"/>
              <a:buChar char="•"/>
            </a:pPr>
            <a:r>
              <a:rPr lang="en-US" sz="1100" b="1" dirty="0">
                <a:solidFill>
                  <a:srgbClr val="002D64"/>
                </a:solidFill>
                <a:latin typeface="Arial" panose="020B0604020202020204" pitchFamily="34" charset="0"/>
                <a:cs typeface="Cordia New" panose="020B0304020202020204" pitchFamily="34" charset="-34"/>
              </a:rPr>
              <a:t>AWS</a:t>
            </a:r>
            <a:r>
              <a:rPr lang="en-US" sz="1100" dirty="0">
                <a:solidFill>
                  <a:srgbClr val="002D64"/>
                </a:solidFill>
                <a:latin typeface="Arial" panose="020B0604020202020204" pitchFamily="34" charset="0"/>
                <a:cs typeface="Cordia New" panose="020B0304020202020204" pitchFamily="34" charset="-34"/>
              </a:rPr>
              <a:t>: No, AWS is not an accredited educational institution. It is a private online education provider and does not confer any degrees.</a:t>
            </a:r>
          </a:p>
          <a:p>
            <a:pPr marL="171450" indent="-171450">
              <a:lnSpc>
                <a:spcPct val="115000"/>
              </a:lnSpc>
              <a:spcBef>
                <a:spcPts val="300"/>
              </a:spcBef>
              <a:buFont typeface="Arial" panose="020B0604020202020204" pitchFamily="34" charset="0"/>
              <a:buChar char="•"/>
            </a:pPr>
            <a:r>
              <a:rPr lang="en-US" sz="1100" b="1" dirty="0">
                <a:solidFill>
                  <a:srgbClr val="002D64"/>
                </a:solidFill>
                <a:latin typeface="Arial" panose="020B0604020202020204" pitchFamily="34" charset="0"/>
                <a:cs typeface="Cordia New" panose="020B0304020202020204" pitchFamily="34" charset="-34"/>
              </a:rPr>
              <a:t>Google</a:t>
            </a:r>
            <a:r>
              <a:rPr lang="en-US" sz="1100" dirty="0">
                <a:solidFill>
                  <a:srgbClr val="002D64"/>
                </a:solidFill>
                <a:latin typeface="Arial" panose="020B0604020202020204" pitchFamily="34" charset="0"/>
                <a:cs typeface="Cordia New" panose="020B0304020202020204" pitchFamily="34" charset="-34"/>
              </a:rPr>
              <a:t>: No, Google is not an accredited educational institution. It is a private online education provider and does not confer any degrees.</a:t>
            </a:r>
          </a:p>
          <a:p>
            <a:pPr indent="-228600">
              <a:lnSpc>
                <a:spcPct val="113000"/>
              </a:lnSpc>
              <a:spcBef>
                <a:spcPts val="1200"/>
              </a:spcBef>
              <a:spcAft>
                <a:spcPts val="0"/>
              </a:spcAft>
              <a:tabLst>
                <a:tab pos="228600" algn="l"/>
                <a:tab pos="457200" algn="l"/>
              </a:tabLst>
            </a:pPr>
            <a:r>
              <a:rPr lang="en-US" sz="1100" b="1" dirty="0">
                <a:solidFill>
                  <a:srgbClr val="0074AA"/>
                </a:solidFill>
                <a:latin typeface="Arial" panose="020B0604020202020204" pitchFamily="34" charset="0"/>
                <a:cs typeface="Cordia New"/>
              </a:rPr>
              <a:t>What is the program language?</a:t>
            </a:r>
          </a:p>
          <a:p>
            <a:pPr marL="171450" lvl="0" indent="-171450">
              <a:lnSpc>
                <a:spcPct val="115000"/>
              </a:lnSpc>
              <a:spcBef>
                <a:spcPts val="300"/>
              </a:spcBef>
              <a:spcAft>
                <a:spcPts val="0"/>
              </a:spcAft>
              <a:buFont typeface="Arial" panose="020B0604020202020204" pitchFamily="34" charset="0"/>
              <a:buChar char="•"/>
            </a:pPr>
            <a:r>
              <a:rPr lang="en-US" sz="1100" b="1" dirty="0">
                <a:solidFill>
                  <a:srgbClr val="002D64"/>
                </a:solidFill>
                <a:latin typeface="Arial" panose="020B0604020202020204" pitchFamily="34" charset="0"/>
                <a:cs typeface="Cordia New" panose="020B0304020202020204" pitchFamily="34" charset="-34"/>
              </a:rPr>
              <a:t>Coursera (including Google)</a:t>
            </a:r>
            <a:r>
              <a:rPr lang="en-US" sz="1100" dirty="0">
                <a:solidFill>
                  <a:srgbClr val="002D64"/>
                </a:solidFill>
                <a:latin typeface="Arial" panose="020B0604020202020204" pitchFamily="34" charset="0"/>
                <a:cs typeface="Cordia New" panose="020B0304020202020204" pitchFamily="34" charset="-34"/>
              </a:rPr>
              <a:t>: Each course is offered in English. For 95% of the courses, subtitles in a number of other languages are available.</a:t>
            </a:r>
          </a:p>
          <a:p>
            <a:pPr marL="171450" lvl="0" indent="-171450">
              <a:lnSpc>
                <a:spcPct val="115000"/>
              </a:lnSpc>
              <a:spcBef>
                <a:spcPts val="300"/>
              </a:spcBef>
              <a:spcAft>
                <a:spcPts val="0"/>
              </a:spcAft>
              <a:buFont typeface="Arial" panose="020B0604020202020204" pitchFamily="34" charset="0"/>
              <a:buChar char="•"/>
            </a:pPr>
            <a:r>
              <a:rPr lang="en-US" sz="1100" b="1" dirty="0">
                <a:solidFill>
                  <a:srgbClr val="002D64"/>
                </a:solidFill>
                <a:latin typeface="Arial" panose="020B0604020202020204" pitchFamily="34" charset="0"/>
                <a:cs typeface="Cordia New" panose="020B0304020202020204" pitchFamily="34" charset="-34"/>
              </a:rPr>
              <a:t>Udacity</a:t>
            </a:r>
            <a:r>
              <a:rPr lang="en-US" sz="1100" dirty="0">
                <a:solidFill>
                  <a:srgbClr val="002D64"/>
                </a:solidFill>
                <a:latin typeface="Arial" panose="020B0604020202020204" pitchFamily="34" charset="0"/>
                <a:cs typeface="Cordia New" panose="020B0304020202020204" pitchFamily="34" charset="-34"/>
              </a:rPr>
              <a:t>: Each course is offered in English and has English subtitles. </a:t>
            </a:r>
          </a:p>
          <a:p>
            <a:pPr marL="171450" lvl="0" indent="-171450">
              <a:lnSpc>
                <a:spcPct val="115000"/>
              </a:lnSpc>
              <a:spcBef>
                <a:spcPts val="300"/>
              </a:spcBef>
              <a:spcAft>
                <a:spcPts val="0"/>
              </a:spcAft>
              <a:buFont typeface="Arial" panose="020B0604020202020204" pitchFamily="34" charset="0"/>
              <a:buChar char="•"/>
            </a:pPr>
            <a:r>
              <a:rPr lang="en-US" sz="1100" b="1" dirty="0">
                <a:solidFill>
                  <a:srgbClr val="002D64"/>
                </a:solidFill>
                <a:latin typeface="Arial" panose="020B0604020202020204" pitchFamily="34" charset="0"/>
                <a:cs typeface="Cordia New" panose="020B0304020202020204" pitchFamily="34" charset="-34"/>
              </a:rPr>
              <a:t>Microsoft</a:t>
            </a:r>
            <a:r>
              <a:rPr lang="en-US" sz="1100" dirty="0">
                <a:solidFill>
                  <a:srgbClr val="002D64"/>
                </a:solidFill>
                <a:latin typeface="Arial" panose="020B0604020202020204" pitchFamily="34" charset="0"/>
                <a:cs typeface="Cordia New" panose="020B0304020202020204" pitchFamily="34" charset="-34"/>
              </a:rPr>
              <a:t>: Courses are available in English and German, depending on the course date. For classes in other languages, please reach out.</a:t>
            </a:r>
          </a:p>
          <a:p>
            <a:pPr marL="171450" lvl="0" indent="-171450">
              <a:lnSpc>
                <a:spcPct val="115000"/>
              </a:lnSpc>
              <a:spcBef>
                <a:spcPts val="300"/>
              </a:spcBef>
              <a:spcAft>
                <a:spcPts val="0"/>
              </a:spcAft>
              <a:buFont typeface="Arial" panose="020B0604020202020204" pitchFamily="34" charset="0"/>
              <a:buChar char="•"/>
            </a:pPr>
            <a:r>
              <a:rPr lang="en-US" sz="1100" b="1" dirty="0">
                <a:solidFill>
                  <a:srgbClr val="002D64"/>
                </a:solidFill>
                <a:latin typeface="Arial" panose="020B0604020202020204" pitchFamily="34" charset="0"/>
                <a:cs typeface="Cordia New" panose="020B0304020202020204" pitchFamily="34" charset="-34"/>
              </a:rPr>
              <a:t>AWS</a:t>
            </a:r>
            <a:r>
              <a:rPr lang="en-US" sz="1100" dirty="0">
                <a:solidFill>
                  <a:srgbClr val="002D64"/>
                </a:solidFill>
                <a:latin typeface="Arial" panose="020B0604020202020204" pitchFamily="34" charset="0"/>
                <a:cs typeface="Cordia New" panose="020B0304020202020204" pitchFamily="34" charset="-34"/>
              </a:rPr>
              <a:t>: Courses are available in English and German, depending on the course date. For classes in other languages, please reach out.</a:t>
            </a:r>
          </a:p>
          <a:p>
            <a:pPr indent="-228600">
              <a:lnSpc>
                <a:spcPct val="113000"/>
              </a:lnSpc>
              <a:spcBef>
                <a:spcPts val="1200"/>
              </a:spcBef>
              <a:tabLst>
                <a:tab pos="228600" algn="l"/>
                <a:tab pos="457200" algn="l"/>
              </a:tabLst>
            </a:pPr>
            <a:r>
              <a:rPr lang="en-US" sz="1100" b="1" dirty="0">
                <a:solidFill>
                  <a:srgbClr val="0074AA"/>
                </a:solidFill>
                <a:latin typeface="Arial" panose="020B0604020202020204" pitchFamily="34" charset="0"/>
                <a:cs typeface="Cordia New"/>
              </a:rPr>
              <a:t>What are the technical requirements for using the offers?</a:t>
            </a:r>
          </a:p>
          <a:p>
            <a:pPr>
              <a:lnSpc>
                <a:spcPct val="115000"/>
              </a:lnSpc>
              <a:spcBef>
                <a:spcPts val="600"/>
              </a:spcBef>
              <a:spcAft>
                <a:spcPts val="0"/>
              </a:spcAft>
            </a:pPr>
            <a:r>
              <a:rPr lang="en-US" sz="1100" dirty="0">
                <a:solidFill>
                  <a:srgbClr val="002D64"/>
                </a:solidFill>
                <a:latin typeface="Arial" panose="020B0604020202020204" pitchFamily="34" charset="0"/>
                <a:cs typeface="Cordia New" panose="020B0304020202020204" pitchFamily="34" charset="-34"/>
              </a:rPr>
              <a:t>Participants must have access to a computer or a mobile device.:</a:t>
            </a:r>
          </a:p>
          <a:p>
            <a:pPr marL="171450" indent="-171450">
              <a:spcBef>
                <a:spcPts val="300"/>
              </a:spcBef>
              <a:buFont typeface="Arial" panose="020B0604020202020204" pitchFamily="34" charset="0"/>
              <a:buChar char="•"/>
            </a:pPr>
            <a:r>
              <a:rPr lang="en-US" sz="1100" b="1" dirty="0">
                <a:solidFill>
                  <a:srgbClr val="002D64"/>
                </a:solidFill>
                <a:latin typeface="Arial" panose="020B0604020202020204" pitchFamily="34" charset="0"/>
                <a:cs typeface="Cordia New" panose="020B0304020202020204" pitchFamily="34" charset="-34"/>
              </a:rPr>
              <a:t>Coursera (including Google)</a:t>
            </a:r>
            <a:r>
              <a:rPr lang="en-US" sz="1100" dirty="0">
                <a:solidFill>
                  <a:srgbClr val="002D64"/>
                </a:solidFill>
                <a:latin typeface="Arial" panose="020B0604020202020204" pitchFamily="34" charset="0"/>
                <a:cs typeface="Cordia New" panose="020B0304020202020204" pitchFamily="34" charset="-34"/>
              </a:rPr>
              <a:t>: The learning content is available through the </a:t>
            </a:r>
            <a:r>
              <a:rPr lang="en-US" sz="1100" dirty="0" err="1">
                <a:solidFill>
                  <a:srgbClr val="002D64"/>
                </a:solidFill>
                <a:latin typeface="Arial" panose="020B0604020202020204" pitchFamily="34" charset="0"/>
                <a:cs typeface="Cordia New" panose="020B0304020202020204" pitchFamily="34" charset="-34"/>
              </a:rPr>
              <a:t>coursera</a:t>
            </a:r>
            <a:r>
              <a:rPr lang="en-US" sz="1100" dirty="0">
                <a:solidFill>
                  <a:srgbClr val="002D64"/>
                </a:solidFill>
                <a:latin typeface="Arial" panose="020B0604020202020204" pitchFamily="34" charset="0"/>
                <a:cs typeface="Cordia New" panose="020B0304020202020204" pitchFamily="34" charset="-34"/>
              </a:rPr>
              <a:t> platform.</a:t>
            </a:r>
          </a:p>
          <a:p>
            <a:pPr marL="171450" indent="-171450">
              <a:spcBef>
                <a:spcPts val="300"/>
              </a:spcBef>
              <a:buFont typeface="Arial" panose="020B0604020202020204" pitchFamily="34" charset="0"/>
              <a:buChar char="•"/>
            </a:pPr>
            <a:r>
              <a:rPr lang="en-US" sz="1100" b="1" dirty="0">
                <a:solidFill>
                  <a:srgbClr val="002D64"/>
                </a:solidFill>
                <a:latin typeface="Arial" panose="020B0604020202020204" pitchFamily="34" charset="0"/>
                <a:cs typeface="Cordia New" panose="020B0304020202020204" pitchFamily="34" charset="-34"/>
              </a:rPr>
              <a:t>Udacity</a:t>
            </a:r>
            <a:r>
              <a:rPr lang="en-US" sz="1100" dirty="0">
                <a:solidFill>
                  <a:srgbClr val="002D64"/>
                </a:solidFill>
                <a:latin typeface="Arial" panose="020B0604020202020204" pitchFamily="34" charset="0"/>
                <a:cs typeface="Cordia New" panose="020B0304020202020204" pitchFamily="34" charset="-34"/>
              </a:rPr>
              <a:t>: The learning content is not available through the Udacity platform</a:t>
            </a:r>
          </a:p>
          <a:p>
            <a:pPr marL="171450" indent="-171450">
              <a:spcBef>
                <a:spcPts val="300"/>
              </a:spcBef>
              <a:buFont typeface="Arial" panose="020B0604020202020204" pitchFamily="34" charset="0"/>
              <a:buChar char="•"/>
            </a:pPr>
            <a:r>
              <a:rPr lang="en-US" sz="1100" b="1" dirty="0">
                <a:solidFill>
                  <a:srgbClr val="002D64"/>
                </a:solidFill>
                <a:highlight>
                  <a:srgbClr val="FFFF00"/>
                </a:highlight>
                <a:latin typeface="Arial" panose="020B0604020202020204" pitchFamily="34" charset="0"/>
                <a:cs typeface="Cordia New" panose="020B0304020202020204" pitchFamily="34" charset="-34"/>
              </a:rPr>
              <a:t>Microsoft</a:t>
            </a:r>
            <a:r>
              <a:rPr lang="en-US" sz="1100" dirty="0">
                <a:solidFill>
                  <a:srgbClr val="002D64"/>
                </a:solidFill>
                <a:highlight>
                  <a:srgbClr val="FFFF00"/>
                </a:highlight>
                <a:latin typeface="Arial" panose="020B0604020202020204" pitchFamily="34" charset="0"/>
                <a:cs typeface="Cordia New" panose="020B0304020202020204" pitchFamily="34" charset="-34"/>
              </a:rPr>
              <a:t>: System requirements will be shared with the registered participants prior to the class.</a:t>
            </a:r>
          </a:p>
          <a:p>
            <a:pPr marL="171450" indent="-171450">
              <a:spcBef>
                <a:spcPts val="300"/>
              </a:spcBef>
              <a:buFont typeface="Arial" panose="020B0604020202020204" pitchFamily="34" charset="0"/>
              <a:buChar char="•"/>
            </a:pPr>
            <a:r>
              <a:rPr lang="en-US" sz="1100" b="1" dirty="0">
                <a:solidFill>
                  <a:srgbClr val="002D64"/>
                </a:solidFill>
                <a:latin typeface="Arial" panose="020B0604020202020204" pitchFamily="34" charset="0"/>
                <a:cs typeface="Cordia New" panose="020B0304020202020204" pitchFamily="34" charset="-34"/>
              </a:rPr>
              <a:t>AWS</a:t>
            </a:r>
            <a:r>
              <a:rPr lang="en-US" sz="1100" dirty="0">
                <a:solidFill>
                  <a:srgbClr val="002D64"/>
                </a:solidFill>
                <a:latin typeface="Arial" panose="020B0604020202020204" pitchFamily="34" charset="0"/>
                <a:cs typeface="Cordia New" panose="020B0304020202020204" pitchFamily="34" charset="-34"/>
              </a:rPr>
              <a:t>: No specific software requirements or admin rights are needed. Virtual training is delivered on the platform </a:t>
            </a:r>
            <a:r>
              <a:rPr lang="en-US" sz="1100" dirty="0" err="1">
                <a:solidFill>
                  <a:srgbClr val="002D64"/>
                </a:solidFill>
                <a:latin typeface="Arial" panose="020B0604020202020204" pitchFamily="34" charset="0"/>
                <a:cs typeface="Cordia New" panose="020B0304020202020204" pitchFamily="34" charset="-34"/>
              </a:rPr>
              <a:t>GoToTraining</a:t>
            </a:r>
            <a:r>
              <a:rPr lang="en-US" sz="1100" dirty="0">
                <a:solidFill>
                  <a:srgbClr val="002D64"/>
                </a:solidFill>
                <a:latin typeface="Arial" panose="020B0604020202020204" pitchFamily="34" charset="0"/>
                <a:cs typeface="Cordia New" panose="020B0304020202020204" pitchFamily="34" charset="-34"/>
              </a:rPr>
              <a:t> (GTT). Participants can either install the app or connect via a URL They can test their connection to GTT prior to the session.</a:t>
            </a:r>
            <a:endParaRPr lang="en-US" sz="1100" dirty="0">
              <a:solidFill>
                <a:srgbClr val="002D64"/>
              </a:solidFill>
              <a:highlight>
                <a:srgbClr val="FFFF00"/>
              </a:highlight>
              <a:latin typeface="Arial" panose="020B0604020202020204" pitchFamily="34" charset="0"/>
              <a:cs typeface="Cordia New" panose="020B0304020202020204" pitchFamily="34" charset="-34"/>
            </a:endParaRPr>
          </a:p>
          <a:p>
            <a:pPr lvl="0" indent="-228600">
              <a:lnSpc>
                <a:spcPct val="113000"/>
              </a:lnSpc>
              <a:spcBef>
                <a:spcPts val="1200"/>
              </a:spcBef>
              <a:tabLst>
                <a:tab pos="228600" algn="l"/>
                <a:tab pos="457200" algn="l"/>
              </a:tabLst>
            </a:pPr>
            <a:r>
              <a:rPr lang="en-US" sz="1100" b="1" dirty="0">
                <a:solidFill>
                  <a:srgbClr val="0074AA"/>
                </a:solidFill>
                <a:latin typeface="Arial" panose="020B0604020202020204" pitchFamily="34" charset="0"/>
                <a:cs typeface="Cordia New"/>
              </a:rPr>
              <a:t>Is there an overview of the learning providers with more information?</a:t>
            </a:r>
          </a:p>
          <a:p>
            <a:pPr>
              <a:lnSpc>
                <a:spcPct val="115000"/>
              </a:lnSpc>
              <a:spcAft>
                <a:spcPts val="0"/>
              </a:spcAft>
            </a:pPr>
            <a:r>
              <a:rPr lang="en-US" sz="1100" dirty="0">
                <a:solidFill>
                  <a:srgbClr val="002D64"/>
                </a:solidFill>
                <a:latin typeface="Arial" panose="020B0604020202020204" pitchFamily="34" charset="0"/>
                <a:cs typeface="Cordia New" panose="020B0304020202020204" pitchFamily="34" charset="-34"/>
              </a:rPr>
              <a:t>On Bertelsmann University’s website, you will find a comparison of all five learning partners, showing individual features and differences at a glance. (LINK ZUM DOKUMENT)</a:t>
            </a:r>
          </a:p>
          <a:p>
            <a:pPr lvl="0">
              <a:lnSpc>
                <a:spcPct val="115000"/>
              </a:lnSpc>
              <a:spcBef>
                <a:spcPts val="300"/>
              </a:spcBef>
              <a:spcAft>
                <a:spcPts val="0"/>
              </a:spcAft>
            </a:pPr>
            <a:endParaRPr lang="de-DE" sz="1100" dirty="0">
              <a:solidFill>
                <a:srgbClr val="002D64"/>
              </a:solidFill>
              <a:latin typeface="Arial" panose="020B0604020202020204" pitchFamily="34" charset="0"/>
              <a:cs typeface="Cordia New" panose="020B0304020202020204" pitchFamily="34" charset="-34"/>
            </a:endParaRPr>
          </a:p>
        </p:txBody>
      </p:sp>
      <p:sp>
        <p:nvSpPr>
          <p:cNvPr id="9" name="Rechteck 8"/>
          <p:cNvSpPr/>
          <p:nvPr/>
        </p:nvSpPr>
        <p:spPr>
          <a:xfrm>
            <a:off x="181616" y="2248507"/>
            <a:ext cx="6550681" cy="60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a:solidFill>
                  <a:srgbClr val="0074AA"/>
                </a:solidFill>
                <a:latin typeface="Arial" panose="020B0604020202020204" pitchFamily="34" charset="0"/>
                <a:cs typeface="Arial" panose="020B0604020202020204" pitchFamily="34" charset="0"/>
              </a:rPr>
              <a:t>Bertelsmann Cloud Curriculum </a:t>
            </a:r>
          </a:p>
          <a:p>
            <a:r>
              <a:rPr lang="de-DE" sz="1400">
                <a:solidFill>
                  <a:srgbClr val="0074AA"/>
                </a:solidFill>
                <a:latin typeface="Arial" panose="020B0604020202020204" pitchFamily="34" charset="0"/>
                <a:cs typeface="Arial" panose="020B0604020202020204" pitchFamily="34" charset="0"/>
              </a:rPr>
              <a:t>FAQs </a:t>
            </a:r>
            <a:r>
              <a:rPr lang="de-DE" sz="1400" err="1">
                <a:solidFill>
                  <a:srgbClr val="0074AA"/>
                </a:solidFill>
                <a:latin typeface="Arial" panose="020B0604020202020204" pitchFamily="34" charset="0"/>
                <a:cs typeface="Arial" panose="020B0604020202020204" pitchFamily="34" charset="0"/>
              </a:rPr>
              <a:t>for</a:t>
            </a:r>
            <a:r>
              <a:rPr lang="de-DE" sz="1400">
                <a:solidFill>
                  <a:srgbClr val="0074AA"/>
                </a:solidFill>
                <a:latin typeface="Arial" panose="020B0604020202020204" pitchFamily="34" charset="0"/>
                <a:cs typeface="Arial" panose="020B0604020202020204" pitchFamily="34" charset="0"/>
              </a:rPr>
              <a:t> Bertelsmann </a:t>
            </a:r>
            <a:r>
              <a:rPr lang="de-DE" sz="1400" err="1">
                <a:solidFill>
                  <a:srgbClr val="0074AA"/>
                </a:solidFill>
                <a:latin typeface="Arial" panose="020B0604020202020204" pitchFamily="34" charset="0"/>
                <a:cs typeface="Arial" panose="020B0604020202020204" pitchFamily="34" charset="0"/>
              </a:rPr>
              <a:t>Employees</a:t>
            </a:r>
            <a:endParaRPr lang="de-DE" sz="1400">
              <a:solidFill>
                <a:srgbClr val="0074A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9591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1845582-AC88-451A-9863-F6D2A684847D}"/>
              </a:ext>
            </a:extLst>
          </p:cNvPr>
          <p:cNvPicPr>
            <a:picLocks noChangeAspect="1"/>
          </p:cNvPicPr>
          <p:nvPr/>
        </p:nvPicPr>
        <p:blipFill rotWithShape="1">
          <a:blip r:embed="rId3">
            <a:extLst>
              <a:ext uri="{28A0092B-C50C-407E-A947-70E740481C1C}">
                <a14:useLocalDpi xmlns:a14="http://schemas.microsoft.com/office/drawing/2010/main" val="0"/>
              </a:ext>
            </a:extLst>
          </a:blip>
          <a:srcRect l="13012"/>
          <a:stretch/>
        </p:blipFill>
        <p:spPr>
          <a:xfrm>
            <a:off x="192437" y="154771"/>
            <a:ext cx="6477633" cy="2298165"/>
          </a:xfrm>
          <a:prstGeom prst="rect">
            <a:avLst/>
          </a:prstGeom>
        </p:spPr>
      </p:pic>
      <p:sp>
        <p:nvSpPr>
          <p:cNvPr id="6" name="Rechteck 5"/>
          <p:cNvSpPr/>
          <p:nvPr/>
        </p:nvSpPr>
        <p:spPr>
          <a:xfrm>
            <a:off x="191024" y="2257651"/>
            <a:ext cx="6476400" cy="7469514"/>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5000"/>
              </a:lnSpc>
              <a:spcBef>
                <a:spcPts val="600"/>
              </a:spcBef>
              <a:spcAft>
                <a:spcPts val="600"/>
              </a:spcAft>
            </a:pPr>
            <a:endParaRPr lang="de-DE" sz="1200" b="1">
              <a:solidFill>
                <a:schemeClr val="tx1"/>
              </a:solidFill>
              <a:latin typeface="Arial" panose="020B0604020202020204" pitchFamily="34" charset="0"/>
              <a:ea typeface="Arial" panose="020B0604020202020204" pitchFamily="34" charset="0"/>
              <a:cs typeface="Arial" panose="020B0604020202020204" pitchFamily="34" charset="0"/>
            </a:endParaRPr>
          </a:p>
        </p:txBody>
      </p:sp>
      <p:grpSp>
        <p:nvGrpSpPr>
          <p:cNvPr id="4" name="Gruppieren 3"/>
          <p:cNvGrpSpPr/>
          <p:nvPr/>
        </p:nvGrpSpPr>
        <p:grpSpPr>
          <a:xfrm>
            <a:off x="4562994" y="1730530"/>
            <a:ext cx="2185688" cy="527121"/>
            <a:chOff x="-4505024" y="4221648"/>
            <a:chExt cx="4171167" cy="1005958"/>
          </a:xfrm>
        </p:grpSpPr>
        <p:sp>
          <p:nvSpPr>
            <p:cNvPr id="3" name="Rechteck 2"/>
            <p:cNvSpPr/>
            <p:nvPr/>
          </p:nvSpPr>
          <p:spPr>
            <a:xfrm>
              <a:off x="-4505024" y="4221648"/>
              <a:ext cx="4171167" cy="1005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1740" y="4364963"/>
              <a:ext cx="3852672" cy="719328"/>
            </a:xfrm>
            <a:prstGeom prst="rect">
              <a:avLst/>
            </a:prstGeom>
          </p:spPr>
        </p:pic>
      </p:grpSp>
      <p:sp>
        <p:nvSpPr>
          <p:cNvPr id="51" name="Foliennummernplatzhalter 50"/>
          <p:cNvSpPr>
            <a:spLocks noGrp="1"/>
          </p:cNvSpPr>
          <p:nvPr>
            <p:ph type="sldNum" sz="quarter" idx="12"/>
          </p:nvPr>
        </p:nvSpPr>
        <p:spPr>
          <a:xfrm>
            <a:off x="4981047" y="9184588"/>
            <a:ext cx="1543050" cy="527403"/>
          </a:xfrm>
        </p:spPr>
        <p:txBody>
          <a:bodyPr/>
          <a:lstStyle/>
          <a:p>
            <a:r>
              <a:rPr lang="de-DE">
                <a:solidFill>
                  <a:srgbClr val="002D64"/>
                </a:solidFill>
                <a:latin typeface="Arial" panose="020B0604020202020204" pitchFamily="34" charset="0"/>
                <a:cs typeface="Arial" panose="020B0604020202020204" pitchFamily="34" charset="0"/>
              </a:rPr>
              <a:t> </a:t>
            </a:r>
            <a:fld id="{B367C774-BF47-4908-8078-F07A9743E7EB}" type="slidenum">
              <a:rPr lang="de-DE" smtClean="0">
                <a:solidFill>
                  <a:srgbClr val="002D64"/>
                </a:solidFill>
                <a:latin typeface="Arial" panose="020B0604020202020204" pitchFamily="34" charset="0"/>
                <a:cs typeface="Arial" panose="020B0604020202020204" pitchFamily="34" charset="0"/>
              </a:rPr>
              <a:pPr/>
              <a:t>26</a:t>
            </a:fld>
            <a:r>
              <a:rPr lang="de-DE">
                <a:solidFill>
                  <a:srgbClr val="002D64"/>
                </a:solidFill>
                <a:latin typeface="Arial" panose="020B0604020202020204" pitchFamily="34" charset="0"/>
                <a:cs typeface="Arial" panose="020B0604020202020204" pitchFamily="34" charset="0"/>
              </a:rPr>
              <a:t>/29</a:t>
            </a:r>
          </a:p>
        </p:txBody>
      </p:sp>
      <p:sp>
        <p:nvSpPr>
          <p:cNvPr id="5" name="Textfeld 4"/>
          <p:cNvSpPr txBox="1"/>
          <p:nvPr/>
        </p:nvSpPr>
        <p:spPr>
          <a:xfrm>
            <a:off x="207157" y="2852650"/>
            <a:ext cx="6469675" cy="6586483"/>
          </a:xfrm>
          <a:prstGeom prst="rect">
            <a:avLst/>
          </a:prstGeom>
          <a:noFill/>
        </p:spPr>
        <p:txBody>
          <a:bodyPr wrap="square" rtlCol="0">
            <a:spAutoFit/>
          </a:bodyPr>
          <a:lstStyle/>
          <a:p>
            <a:pPr indent="-228600">
              <a:lnSpc>
                <a:spcPct val="112000"/>
              </a:lnSpc>
              <a:spcBef>
                <a:spcPts val="1800"/>
              </a:spcBef>
              <a:tabLst>
                <a:tab pos="228600" algn="l"/>
                <a:tab pos="457200" algn="l"/>
              </a:tabLst>
            </a:pPr>
            <a:r>
              <a:rPr lang="en-US" sz="1400" b="1" dirty="0">
                <a:solidFill>
                  <a:srgbClr val="00628E"/>
                </a:solidFill>
                <a:latin typeface="Arial" panose="020B0604020202020204" pitchFamily="34" charset="0"/>
                <a:cs typeface="Cordia New" panose="020B0304020202020204" pitchFamily="34" charset="-34"/>
              </a:rPr>
              <a:t>Organizational</a:t>
            </a:r>
          </a:p>
          <a:p>
            <a:pPr indent="-228600">
              <a:lnSpc>
                <a:spcPct val="112000"/>
              </a:lnSpc>
              <a:spcBef>
                <a:spcPts val="1800"/>
              </a:spcBef>
              <a:spcAft>
                <a:spcPts val="0"/>
              </a:spcAft>
              <a:tabLst>
                <a:tab pos="228600" algn="l"/>
                <a:tab pos="457200" algn="l"/>
              </a:tabLst>
            </a:pPr>
            <a:r>
              <a:rPr lang="en-US" sz="1200" b="1" dirty="0">
                <a:solidFill>
                  <a:srgbClr val="00628E"/>
                </a:solidFill>
                <a:latin typeface="Arial" panose="020B0604020202020204" pitchFamily="34" charset="0"/>
                <a:cs typeface="Cordia New" panose="020B0304020202020204" pitchFamily="34" charset="-34"/>
              </a:rPr>
              <a:t>Legal</a:t>
            </a:r>
          </a:p>
          <a:p>
            <a:pPr indent="-228600">
              <a:lnSpc>
                <a:spcPct val="113000"/>
              </a:lnSpc>
              <a:spcBef>
                <a:spcPts val="1200"/>
              </a:spcBef>
              <a:tabLst>
                <a:tab pos="228600" algn="l"/>
                <a:tab pos="457200" algn="l"/>
              </a:tabLst>
            </a:pPr>
            <a:r>
              <a:rPr lang="en-US" sz="1100" b="1" dirty="0">
                <a:solidFill>
                  <a:srgbClr val="0074AA"/>
                </a:solidFill>
                <a:latin typeface="Arial" panose="020B0604020202020204" pitchFamily="34" charset="0"/>
                <a:cs typeface="Cordia New"/>
              </a:rPr>
              <a:t>Is the time spent learning the lesson content seen as working time?</a:t>
            </a:r>
          </a:p>
          <a:p>
            <a:pPr>
              <a:lnSpc>
                <a:spcPct val="115000"/>
              </a:lnSpc>
              <a:spcBef>
                <a:spcPts val="600"/>
              </a:spcBef>
              <a:spcAft>
                <a:spcPts val="0"/>
              </a:spcAft>
            </a:pPr>
            <a:r>
              <a:rPr lang="en-US" sz="1100" dirty="0">
                <a:solidFill>
                  <a:srgbClr val="002D64"/>
                </a:solidFill>
                <a:latin typeface="Arial" panose="020B0604020202020204" pitchFamily="34" charset="0"/>
                <a:cs typeface="Cordia New" panose="020B0304020202020204" pitchFamily="34" charset="-34"/>
              </a:rPr>
              <a:t>Arrangements with regards to working hours will need to be individually agreed on-site with the respective supervisor. Thus, the regulation is made in consultation with the local human resources department.</a:t>
            </a:r>
          </a:p>
          <a:p>
            <a:pPr indent="-228600">
              <a:lnSpc>
                <a:spcPct val="112000"/>
              </a:lnSpc>
              <a:spcBef>
                <a:spcPts val="1800"/>
              </a:spcBef>
              <a:tabLst>
                <a:tab pos="228600" algn="l"/>
                <a:tab pos="457200" algn="l"/>
              </a:tabLst>
            </a:pPr>
            <a:r>
              <a:rPr lang="en-US" sz="1200" b="1" dirty="0">
                <a:solidFill>
                  <a:srgbClr val="00628E"/>
                </a:solidFill>
                <a:latin typeface="Arial" panose="020B0604020202020204" pitchFamily="34" charset="0"/>
                <a:cs typeface="Cordia New" panose="020B0304020202020204" pitchFamily="34" charset="-34"/>
              </a:rPr>
              <a:t>Data Protection</a:t>
            </a:r>
          </a:p>
          <a:p>
            <a:pPr indent="-228600">
              <a:lnSpc>
                <a:spcPct val="113000"/>
              </a:lnSpc>
              <a:spcBef>
                <a:spcPts val="1200"/>
              </a:spcBef>
              <a:spcAft>
                <a:spcPts val="0"/>
              </a:spcAft>
              <a:tabLst>
                <a:tab pos="228600" algn="l"/>
                <a:tab pos="457200" algn="l"/>
              </a:tabLst>
            </a:pPr>
            <a:r>
              <a:rPr lang="en-US" sz="1100" b="1" dirty="0">
                <a:solidFill>
                  <a:srgbClr val="0074AA"/>
                </a:solidFill>
                <a:latin typeface="Arial" panose="020B0604020202020204" pitchFamily="34" charset="0"/>
                <a:cs typeface="Cordia New"/>
              </a:rPr>
              <a:t>What rights do employees have in connection with data protection?</a:t>
            </a:r>
          </a:p>
          <a:p>
            <a:pPr>
              <a:lnSpc>
                <a:spcPct val="113000"/>
              </a:lnSpc>
              <a:spcBef>
                <a:spcPts val="300"/>
              </a:spcBef>
            </a:pPr>
            <a:r>
              <a:rPr lang="en-US" sz="1100" dirty="0">
                <a:solidFill>
                  <a:srgbClr val="002D64"/>
                </a:solidFill>
                <a:latin typeface="Arial" panose="020B0604020202020204" pitchFamily="34" charset="0"/>
                <a:cs typeface="Cordia New" panose="020B0304020202020204" pitchFamily="34" charset="-34"/>
              </a:rPr>
              <a:t>As data subjects, participants have a right of access, rectification, deletion, restriction of processing, data transferability and a right of objection. Participants also have the right to lodge a complaint with the applicable data protection authority.</a:t>
            </a:r>
          </a:p>
          <a:p>
            <a:pPr>
              <a:lnSpc>
                <a:spcPct val="113000"/>
              </a:lnSpc>
              <a:spcBef>
                <a:spcPts val="300"/>
              </a:spcBef>
            </a:pPr>
            <a:r>
              <a:rPr lang="en-US" sz="1100" dirty="0">
                <a:solidFill>
                  <a:srgbClr val="002D64"/>
                </a:solidFill>
                <a:latin typeface="Arial" panose="020B0604020202020204" pitchFamily="34" charset="0"/>
                <a:cs typeface="Cordia New" panose="020B0304020202020204" pitchFamily="34" charset="-34"/>
              </a:rPr>
              <a:t>The contact partners for data protection can be found here:</a:t>
            </a:r>
          </a:p>
          <a:p>
            <a:pPr marL="171450" lvl="0" indent="-171450">
              <a:spcBef>
                <a:spcPts val="300"/>
              </a:spcBef>
              <a:buFont typeface="Arial" panose="020B0604020202020204" pitchFamily="34" charset="0"/>
              <a:buChar char="•"/>
            </a:pPr>
            <a:r>
              <a:rPr lang="en-US" sz="1100" b="1" dirty="0">
                <a:solidFill>
                  <a:srgbClr val="002D64"/>
                </a:solidFill>
                <a:latin typeface="Arial" panose="020B0604020202020204" pitchFamily="34" charset="0"/>
                <a:cs typeface="Cordia New" panose="020B0304020202020204" pitchFamily="34" charset="-34"/>
              </a:rPr>
              <a:t>Udacity</a:t>
            </a:r>
            <a:r>
              <a:rPr lang="en-US" sz="1100" dirty="0">
                <a:solidFill>
                  <a:srgbClr val="002D64"/>
                </a:solidFill>
                <a:latin typeface="Arial" panose="020B0604020202020204" pitchFamily="34" charset="0"/>
                <a:cs typeface="Cordia New" panose="020B0304020202020204" pitchFamily="34" charset="-34"/>
              </a:rPr>
              <a:t>: </a:t>
            </a:r>
            <a:r>
              <a:rPr lang="en-US" sz="1100" dirty="0">
                <a:solidFill>
                  <a:srgbClr val="002D64"/>
                </a:solidFill>
                <a:latin typeface="Arial" panose="020B0604020202020204" pitchFamily="34" charset="0"/>
                <a:cs typeface="Cordia New" panose="020B0304020202020204" pitchFamily="34" charset="-34"/>
                <a:hlinkClick r:id="rId5"/>
              </a:rPr>
              <a:t>https://eu.udacity.com/legal/gdpr-compliance</a:t>
            </a:r>
            <a:r>
              <a:rPr lang="en-US" sz="1100" dirty="0">
                <a:solidFill>
                  <a:srgbClr val="002D64"/>
                </a:solidFill>
                <a:latin typeface="Arial" panose="020B0604020202020204" pitchFamily="34" charset="0"/>
                <a:cs typeface="Cordia New" panose="020B0304020202020204" pitchFamily="34" charset="-34"/>
              </a:rPr>
              <a:t> </a:t>
            </a:r>
          </a:p>
          <a:p>
            <a:pPr marL="171450" lvl="0" indent="-171450">
              <a:spcBef>
                <a:spcPts val="300"/>
              </a:spcBef>
              <a:buFont typeface="Arial" panose="020B0604020202020204" pitchFamily="34" charset="0"/>
              <a:buChar char="•"/>
            </a:pPr>
            <a:r>
              <a:rPr lang="en-US" sz="1100" b="1" dirty="0">
                <a:solidFill>
                  <a:srgbClr val="002D64"/>
                </a:solidFill>
                <a:latin typeface="Arial" panose="020B0604020202020204" pitchFamily="34" charset="0"/>
                <a:cs typeface="Cordia New" panose="020B0304020202020204" pitchFamily="34" charset="-34"/>
              </a:rPr>
              <a:t>Coursera</a:t>
            </a:r>
            <a:r>
              <a:rPr lang="en-US" sz="1100" dirty="0">
                <a:solidFill>
                  <a:srgbClr val="002D64"/>
                </a:solidFill>
                <a:latin typeface="Arial" panose="020B0604020202020204" pitchFamily="34" charset="0"/>
                <a:cs typeface="Cordia New" panose="020B0304020202020204" pitchFamily="34" charset="-34"/>
              </a:rPr>
              <a:t>: </a:t>
            </a:r>
            <a:r>
              <a:rPr lang="en-US" sz="1100" dirty="0">
                <a:solidFill>
                  <a:srgbClr val="002D64"/>
                </a:solidFill>
                <a:latin typeface="Arial" panose="020B0604020202020204" pitchFamily="34" charset="0"/>
                <a:cs typeface="Cordia New" panose="020B0304020202020204" pitchFamily="34" charset="-34"/>
                <a:hlinkClick r:id="rId6"/>
              </a:rPr>
              <a:t>privacy@coursera.org</a:t>
            </a:r>
            <a:r>
              <a:rPr lang="en-US" sz="1100" dirty="0">
                <a:solidFill>
                  <a:srgbClr val="002D64"/>
                </a:solidFill>
                <a:latin typeface="Arial" panose="020B0604020202020204" pitchFamily="34" charset="0"/>
                <a:cs typeface="Cordia New" panose="020B0304020202020204" pitchFamily="34" charset="-34"/>
              </a:rPr>
              <a:t>.</a:t>
            </a:r>
          </a:p>
          <a:p>
            <a:pPr marL="171450" lvl="0" indent="-171450">
              <a:spcBef>
                <a:spcPts val="300"/>
              </a:spcBef>
              <a:buFont typeface="Arial" panose="020B0604020202020204" pitchFamily="34" charset="0"/>
              <a:buChar char="•"/>
            </a:pPr>
            <a:r>
              <a:rPr lang="en-US" sz="1100" b="1" dirty="0">
                <a:solidFill>
                  <a:srgbClr val="002D64"/>
                </a:solidFill>
                <a:highlight>
                  <a:srgbClr val="FFFF00"/>
                </a:highlight>
                <a:latin typeface="Arial" panose="020B0604020202020204" pitchFamily="34" charset="0"/>
                <a:cs typeface="Cordia New" panose="020B0304020202020204" pitchFamily="34" charset="-34"/>
              </a:rPr>
              <a:t>Microsoft</a:t>
            </a:r>
            <a:r>
              <a:rPr lang="en-US" sz="1100" dirty="0">
                <a:solidFill>
                  <a:srgbClr val="002D64"/>
                </a:solidFill>
                <a:highlight>
                  <a:srgbClr val="FFFF00"/>
                </a:highlight>
                <a:latin typeface="Arial" panose="020B0604020202020204" pitchFamily="34" charset="0"/>
                <a:cs typeface="Cordia New" panose="020B0304020202020204" pitchFamily="34" charset="-34"/>
              </a:rPr>
              <a:t>:</a:t>
            </a:r>
            <a:endParaRPr lang="en-US" sz="1100" b="1" dirty="0">
              <a:solidFill>
                <a:srgbClr val="002D64"/>
              </a:solidFill>
              <a:highlight>
                <a:srgbClr val="FFFF00"/>
              </a:highlight>
              <a:latin typeface="Arial" panose="020B0604020202020204" pitchFamily="34" charset="0"/>
              <a:cs typeface="Cordia New" panose="020B0304020202020204" pitchFamily="34" charset="-34"/>
            </a:endParaRPr>
          </a:p>
          <a:p>
            <a:pPr marL="171450" lvl="0" indent="-171450">
              <a:spcBef>
                <a:spcPts val="300"/>
              </a:spcBef>
              <a:buFont typeface="Arial" panose="020B0604020202020204" pitchFamily="34" charset="0"/>
              <a:buChar char="•"/>
            </a:pPr>
            <a:r>
              <a:rPr lang="en-US" sz="1100" b="1" dirty="0">
                <a:solidFill>
                  <a:srgbClr val="002D64"/>
                </a:solidFill>
                <a:highlight>
                  <a:srgbClr val="FFFF00"/>
                </a:highlight>
                <a:latin typeface="Arial" panose="020B0604020202020204" pitchFamily="34" charset="0"/>
                <a:cs typeface="Cordia New" panose="020B0304020202020204" pitchFamily="34" charset="-34"/>
              </a:rPr>
              <a:t>AWS</a:t>
            </a:r>
            <a:r>
              <a:rPr lang="en-US" sz="1100" dirty="0">
                <a:solidFill>
                  <a:srgbClr val="002D64"/>
                </a:solidFill>
                <a:highlight>
                  <a:srgbClr val="FFFF00"/>
                </a:highlight>
                <a:latin typeface="Arial" panose="020B0604020202020204" pitchFamily="34" charset="0"/>
                <a:cs typeface="Cordia New" panose="020B0304020202020204" pitchFamily="34" charset="-34"/>
              </a:rPr>
              <a:t>:</a:t>
            </a:r>
            <a:endParaRPr lang="en-US" sz="1100" b="1" dirty="0">
              <a:solidFill>
                <a:srgbClr val="002D64"/>
              </a:solidFill>
              <a:highlight>
                <a:srgbClr val="FFFF00"/>
              </a:highlight>
              <a:latin typeface="Arial" panose="020B0604020202020204" pitchFamily="34" charset="0"/>
              <a:cs typeface="Cordia New" panose="020B0304020202020204" pitchFamily="34" charset="-34"/>
            </a:endParaRPr>
          </a:p>
          <a:p>
            <a:pPr marL="171450" indent="-171450">
              <a:spcBef>
                <a:spcPts val="300"/>
              </a:spcBef>
              <a:spcAft>
                <a:spcPts val="600"/>
              </a:spcAft>
              <a:buFont typeface="Arial" panose="020B0604020202020204" pitchFamily="34" charset="0"/>
              <a:buChar char="•"/>
            </a:pPr>
            <a:r>
              <a:rPr lang="en-US" sz="1100" b="1" dirty="0">
                <a:solidFill>
                  <a:srgbClr val="002D64"/>
                </a:solidFill>
                <a:latin typeface="Arial" panose="020B0604020202020204" pitchFamily="34" charset="0"/>
                <a:cs typeface="Cordia New" panose="020B0304020202020204" pitchFamily="34" charset="-34"/>
              </a:rPr>
              <a:t>Google</a:t>
            </a:r>
            <a:r>
              <a:rPr lang="en-US" sz="1100" dirty="0">
                <a:solidFill>
                  <a:srgbClr val="002D64"/>
                </a:solidFill>
                <a:latin typeface="Arial" panose="020B0604020202020204" pitchFamily="34" charset="0"/>
                <a:cs typeface="Cordia New" panose="020B0304020202020204" pitchFamily="34" charset="-34"/>
              </a:rPr>
              <a:t>:</a:t>
            </a:r>
            <a:r>
              <a:rPr lang="en-US" sz="1100" b="1" dirty="0">
                <a:solidFill>
                  <a:srgbClr val="002D64"/>
                </a:solidFill>
                <a:latin typeface="Arial" panose="020B0604020202020204" pitchFamily="34" charset="0"/>
                <a:cs typeface="Cordia New" panose="020B0304020202020204" pitchFamily="34" charset="-34"/>
              </a:rPr>
              <a:t> </a:t>
            </a:r>
            <a:r>
              <a:rPr lang="en-US" sz="1100" dirty="0">
                <a:solidFill>
                  <a:srgbClr val="002D64"/>
                </a:solidFill>
                <a:latin typeface="Arial" panose="020B0604020202020204" pitchFamily="34" charset="0"/>
                <a:cs typeface="Cordia New" panose="020B0304020202020204" pitchFamily="34" charset="-34"/>
                <a:hlinkClick r:id="rId6"/>
              </a:rPr>
              <a:t>privacy@coursera.org</a:t>
            </a:r>
            <a:r>
              <a:rPr lang="en-US" sz="1100" dirty="0">
                <a:solidFill>
                  <a:srgbClr val="002D64"/>
                </a:solidFill>
                <a:latin typeface="Arial" panose="020B0604020202020204" pitchFamily="34" charset="0"/>
                <a:cs typeface="Cordia New" panose="020B0304020202020204" pitchFamily="34" charset="-34"/>
              </a:rPr>
              <a:t>.</a:t>
            </a:r>
          </a:p>
          <a:p>
            <a:pPr marL="171450" lvl="0" indent="-171450">
              <a:spcBef>
                <a:spcPts val="300"/>
              </a:spcBef>
              <a:spcAft>
                <a:spcPts val="600"/>
              </a:spcAft>
              <a:buFont typeface="Arial" panose="020B0604020202020204" pitchFamily="34" charset="0"/>
              <a:buChar char="•"/>
            </a:pPr>
            <a:endParaRPr lang="en-US" sz="1100" dirty="0">
              <a:solidFill>
                <a:srgbClr val="002D64"/>
              </a:solidFill>
              <a:latin typeface="Arial" panose="020B0604020202020204" pitchFamily="34" charset="0"/>
              <a:cs typeface="Cordia New" panose="020B0304020202020204" pitchFamily="34" charset="-34"/>
            </a:endParaRPr>
          </a:p>
          <a:p>
            <a:pPr>
              <a:lnSpc>
                <a:spcPct val="113000"/>
              </a:lnSpc>
              <a:spcBef>
                <a:spcPts val="300"/>
              </a:spcBef>
              <a:spcAft>
                <a:spcPts val="300"/>
              </a:spcAft>
            </a:pPr>
            <a:r>
              <a:rPr lang="en-US" sz="1100" dirty="0">
                <a:solidFill>
                  <a:srgbClr val="002D64"/>
                </a:solidFill>
                <a:latin typeface="Arial" panose="020B0604020202020204" pitchFamily="34" charset="0"/>
                <a:cs typeface="Cordia New" panose="020B0304020202020204" pitchFamily="34" charset="-34"/>
              </a:rPr>
              <a:t>The contact partner for data protection at Bertelsmann can be reached at the following address: </a:t>
            </a:r>
            <a:r>
              <a:rPr lang="en-US" sz="1100" dirty="0">
                <a:solidFill>
                  <a:srgbClr val="002D64"/>
                </a:solidFill>
                <a:latin typeface="Arial" panose="020B0604020202020204" pitchFamily="34" charset="0"/>
                <a:cs typeface="Cordia New" panose="020B0304020202020204" pitchFamily="34" charset="-34"/>
                <a:hlinkClick r:id="rId7"/>
              </a:rPr>
              <a:t>datenschutz@bertelsmann.de</a:t>
            </a:r>
            <a:endParaRPr lang="en-US" sz="1100" dirty="0">
              <a:solidFill>
                <a:srgbClr val="002D64"/>
              </a:solidFill>
              <a:latin typeface="Arial" panose="020B0604020202020204" pitchFamily="34" charset="0"/>
              <a:cs typeface="Cordia New" panose="020B0304020202020204" pitchFamily="34" charset="-34"/>
            </a:endParaRPr>
          </a:p>
          <a:p>
            <a:pPr indent="-228600">
              <a:lnSpc>
                <a:spcPct val="113000"/>
              </a:lnSpc>
              <a:spcBef>
                <a:spcPts val="1200"/>
              </a:spcBef>
              <a:tabLst>
                <a:tab pos="228600" algn="l"/>
                <a:tab pos="457200" algn="l"/>
              </a:tabLst>
            </a:pPr>
            <a:r>
              <a:rPr lang="en-US" sz="1100" b="1" dirty="0">
                <a:solidFill>
                  <a:srgbClr val="0074AA"/>
                </a:solidFill>
                <a:latin typeface="Arial" panose="020B0604020202020204" pitchFamily="34" charset="0"/>
                <a:cs typeface="Cordia New"/>
              </a:rPr>
              <a:t>Which personal data are transmitted by Bertelsmann and vice-versa?</a:t>
            </a:r>
          </a:p>
          <a:p>
            <a:pPr>
              <a:lnSpc>
                <a:spcPct val="113000"/>
              </a:lnSpc>
              <a:spcBef>
                <a:spcPts val="300"/>
              </a:spcBef>
              <a:spcAft>
                <a:spcPts val="0"/>
              </a:spcAft>
            </a:pPr>
            <a:r>
              <a:rPr lang="en-US" sz="1100" dirty="0">
                <a:solidFill>
                  <a:srgbClr val="002D64"/>
                </a:solidFill>
                <a:latin typeface="Arial" panose="020B0604020202020204" pitchFamily="34" charset="0"/>
                <a:cs typeface="Cordia New" panose="020B0304020202020204" pitchFamily="34" charset="-34"/>
              </a:rPr>
              <a:t>The first and last name, email address and </a:t>
            </a:r>
            <a:r>
              <a:rPr lang="en-US" sz="1100" dirty="0" err="1">
                <a:solidFill>
                  <a:srgbClr val="002D64"/>
                </a:solidFill>
                <a:latin typeface="Arial" panose="020B0604020202020204" pitchFamily="34" charset="0"/>
                <a:cs typeface="Cordia New" panose="020B0304020202020204" pitchFamily="34" charset="-34"/>
              </a:rPr>
              <a:t>peoplenet</a:t>
            </a:r>
            <a:r>
              <a:rPr lang="en-US" sz="1100" dirty="0">
                <a:solidFill>
                  <a:srgbClr val="002D64"/>
                </a:solidFill>
                <a:latin typeface="Arial" panose="020B0604020202020204" pitchFamily="34" charset="0"/>
                <a:cs typeface="Cordia New" panose="020B0304020202020204" pitchFamily="34" charset="-34"/>
              </a:rPr>
              <a:t>-ID are automatically transmitted from Bertelsmann to the Cloud Curriculum providers. The data transfer between Bertelsmann and the providers exceeds the European regulations on data security, as some of the providers are localized in the US. In order to make the transfer of personal data secure and legal, extensive data protection agreements are in place between Bertelsmann and the providers.</a:t>
            </a:r>
          </a:p>
        </p:txBody>
      </p:sp>
      <p:sp>
        <p:nvSpPr>
          <p:cNvPr id="9" name="Rechteck 8"/>
          <p:cNvSpPr/>
          <p:nvPr/>
        </p:nvSpPr>
        <p:spPr>
          <a:xfrm>
            <a:off x="181616" y="2248507"/>
            <a:ext cx="6550681" cy="60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a:solidFill>
                  <a:srgbClr val="0074AA"/>
                </a:solidFill>
                <a:latin typeface="Arial" panose="020B0604020202020204" pitchFamily="34" charset="0"/>
                <a:cs typeface="Arial" panose="020B0604020202020204" pitchFamily="34" charset="0"/>
              </a:rPr>
              <a:t>Bertelsmann Cloud Curriculum </a:t>
            </a:r>
          </a:p>
          <a:p>
            <a:r>
              <a:rPr lang="de-DE" sz="1400">
                <a:solidFill>
                  <a:srgbClr val="0074AA"/>
                </a:solidFill>
                <a:latin typeface="Arial" panose="020B0604020202020204" pitchFamily="34" charset="0"/>
                <a:cs typeface="Arial" panose="020B0604020202020204" pitchFamily="34" charset="0"/>
              </a:rPr>
              <a:t>FAQs </a:t>
            </a:r>
            <a:r>
              <a:rPr lang="de-DE" sz="1400" err="1">
                <a:solidFill>
                  <a:srgbClr val="0074AA"/>
                </a:solidFill>
                <a:latin typeface="Arial" panose="020B0604020202020204" pitchFamily="34" charset="0"/>
                <a:cs typeface="Arial" panose="020B0604020202020204" pitchFamily="34" charset="0"/>
              </a:rPr>
              <a:t>for</a:t>
            </a:r>
            <a:r>
              <a:rPr lang="de-DE" sz="1400">
                <a:solidFill>
                  <a:srgbClr val="0074AA"/>
                </a:solidFill>
                <a:latin typeface="Arial" panose="020B0604020202020204" pitchFamily="34" charset="0"/>
                <a:cs typeface="Arial" panose="020B0604020202020204" pitchFamily="34" charset="0"/>
              </a:rPr>
              <a:t> Bertelsmann </a:t>
            </a:r>
            <a:r>
              <a:rPr lang="de-DE" sz="1400" err="1">
                <a:solidFill>
                  <a:srgbClr val="0074AA"/>
                </a:solidFill>
                <a:latin typeface="Arial" panose="020B0604020202020204" pitchFamily="34" charset="0"/>
                <a:cs typeface="Arial" panose="020B0604020202020204" pitchFamily="34" charset="0"/>
              </a:rPr>
              <a:t>Employees</a:t>
            </a:r>
            <a:endParaRPr lang="de-DE" sz="1400">
              <a:solidFill>
                <a:srgbClr val="0074A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7726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1845582-AC88-451A-9863-F6D2A684847D}"/>
              </a:ext>
            </a:extLst>
          </p:cNvPr>
          <p:cNvPicPr>
            <a:picLocks noChangeAspect="1"/>
          </p:cNvPicPr>
          <p:nvPr/>
        </p:nvPicPr>
        <p:blipFill rotWithShape="1">
          <a:blip r:embed="rId3">
            <a:extLst>
              <a:ext uri="{28A0092B-C50C-407E-A947-70E740481C1C}">
                <a14:useLocalDpi xmlns:a14="http://schemas.microsoft.com/office/drawing/2010/main" val="0"/>
              </a:ext>
            </a:extLst>
          </a:blip>
          <a:srcRect l="13012"/>
          <a:stretch/>
        </p:blipFill>
        <p:spPr>
          <a:xfrm>
            <a:off x="192437" y="154771"/>
            <a:ext cx="6477633" cy="2298165"/>
          </a:xfrm>
          <a:prstGeom prst="rect">
            <a:avLst/>
          </a:prstGeom>
        </p:spPr>
      </p:pic>
      <p:sp>
        <p:nvSpPr>
          <p:cNvPr id="6" name="Rechteck 5"/>
          <p:cNvSpPr/>
          <p:nvPr/>
        </p:nvSpPr>
        <p:spPr>
          <a:xfrm>
            <a:off x="191024" y="2257651"/>
            <a:ext cx="6476400" cy="7469514"/>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5000"/>
              </a:lnSpc>
              <a:spcBef>
                <a:spcPts val="600"/>
              </a:spcBef>
              <a:spcAft>
                <a:spcPts val="600"/>
              </a:spcAft>
            </a:pPr>
            <a:endParaRPr lang="de-DE" sz="1200" b="1">
              <a:solidFill>
                <a:schemeClr val="tx1"/>
              </a:solidFill>
              <a:latin typeface="Arial" panose="020B0604020202020204" pitchFamily="34" charset="0"/>
              <a:ea typeface="Arial" panose="020B0604020202020204" pitchFamily="34" charset="0"/>
              <a:cs typeface="Arial" panose="020B0604020202020204" pitchFamily="34" charset="0"/>
            </a:endParaRPr>
          </a:p>
        </p:txBody>
      </p:sp>
      <p:grpSp>
        <p:nvGrpSpPr>
          <p:cNvPr id="4" name="Gruppieren 3"/>
          <p:cNvGrpSpPr/>
          <p:nvPr/>
        </p:nvGrpSpPr>
        <p:grpSpPr>
          <a:xfrm>
            <a:off x="4562994" y="1730530"/>
            <a:ext cx="2185688" cy="527121"/>
            <a:chOff x="-4505024" y="4221648"/>
            <a:chExt cx="4171167" cy="1005958"/>
          </a:xfrm>
        </p:grpSpPr>
        <p:sp>
          <p:nvSpPr>
            <p:cNvPr id="3" name="Rechteck 2"/>
            <p:cNvSpPr/>
            <p:nvPr/>
          </p:nvSpPr>
          <p:spPr>
            <a:xfrm>
              <a:off x="-4505024" y="4221648"/>
              <a:ext cx="4171167" cy="1005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1740" y="4364963"/>
              <a:ext cx="3852672" cy="719328"/>
            </a:xfrm>
            <a:prstGeom prst="rect">
              <a:avLst/>
            </a:prstGeom>
          </p:spPr>
        </p:pic>
      </p:grpSp>
      <p:sp>
        <p:nvSpPr>
          <p:cNvPr id="51" name="Foliennummernplatzhalter 50"/>
          <p:cNvSpPr>
            <a:spLocks noGrp="1"/>
          </p:cNvSpPr>
          <p:nvPr>
            <p:ph type="sldNum" sz="quarter" idx="12"/>
          </p:nvPr>
        </p:nvSpPr>
        <p:spPr>
          <a:xfrm>
            <a:off x="4981047" y="9184588"/>
            <a:ext cx="1543050" cy="527403"/>
          </a:xfrm>
        </p:spPr>
        <p:txBody>
          <a:bodyPr/>
          <a:lstStyle/>
          <a:p>
            <a:r>
              <a:rPr lang="de-DE">
                <a:solidFill>
                  <a:srgbClr val="002D64"/>
                </a:solidFill>
                <a:latin typeface="Arial" panose="020B0604020202020204" pitchFamily="34" charset="0"/>
                <a:cs typeface="Arial" panose="020B0604020202020204" pitchFamily="34" charset="0"/>
              </a:rPr>
              <a:t> </a:t>
            </a:r>
            <a:fld id="{B367C774-BF47-4908-8078-F07A9743E7EB}" type="slidenum">
              <a:rPr lang="de-DE" smtClean="0">
                <a:solidFill>
                  <a:srgbClr val="002D64"/>
                </a:solidFill>
                <a:latin typeface="Arial" panose="020B0604020202020204" pitchFamily="34" charset="0"/>
                <a:cs typeface="Arial" panose="020B0604020202020204" pitchFamily="34" charset="0"/>
              </a:rPr>
              <a:pPr/>
              <a:t>27</a:t>
            </a:fld>
            <a:r>
              <a:rPr lang="de-DE">
                <a:solidFill>
                  <a:srgbClr val="002D64"/>
                </a:solidFill>
                <a:latin typeface="Arial" panose="020B0604020202020204" pitchFamily="34" charset="0"/>
                <a:cs typeface="Arial" panose="020B0604020202020204" pitchFamily="34" charset="0"/>
              </a:rPr>
              <a:t>/29</a:t>
            </a:r>
          </a:p>
        </p:txBody>
      </p:sp>
      <p:sp>
        <p:nvSpPr>
          <p:cNvPr id="9" name="Textfeld 8"/>
          <p:cNvSpPr txBox="1"/>
          <p:nvPr/>
        </p:nvSpPr>
        <p:spPr>
          <a:xfrm>
            <a:off x="181616" y="2852650"/>
            <a:ext cx="6469675" cy="8337860"/>
          </a:xfrm>
          <a:prstGeom prst="rect">
            <a:avLst/>
          </a:prstGeom>
          <a:noFill/>
        </p:spPr>
        <p:txBody>
          <a:bodyPr wrap="square" rtlCol="0">
            <a:spAutoFit/>
          </a:bodyPr>
          <a:lstStyle/>
          <a:p>
            <a:pPr indent="-228600">
              <a:lnSpc>
                <a:spcPct val="113000"/>
              </a:lnSpc>
              <a:spcBef>
                <a:spcPts val="1200"/>
              </a:spcBef>
              <a:tabLst>
                <a:tab pos="228600" algn="l"/>
                <a:tab pos="457200" algn="l"/>
              </a:tabLst>
            </a:pPr>
            <a:r>
              <a:rPr lang="en-US" sz="1100" b="1">
                <a:solidFill>
                  <a:srgbClr val="0074AA"/>
                </a:solidFill>
                <a:latin typeface="Arial" panose="020B0604020202020204" pitchFamily="34" charset="0"/>
                <a:cs typeface="Cordia New"/>
              </a:rPr>
              <a:t>How secure is the data?</a:t>
            </a:r>
          </a:p>
          <a:p>
            <a:pPr>
              <a:lnSpc>
                <a:spcPct val="114000"/>
              </a:lnSpc>
              <a:spcBef>
                <a:spcPts val="300"/>
              </a:spcBef>
            </a:pPr>
            <a:r>
              <a:rPr lang="en-US" sz="1100">
                <a:solidFill>
                  <a:srgbClr val="002D64"/>
                </a:solidFill>
                <a:latin typeface="Arial" panose="020B0604020202020204" pitchFamily="34" charset="0"/>
                <a:cs typeface="Cordia New" panose="020B0304020202020204" pitchFamily="34" charset="-34"/>
              </a:rPr>
              <a:t>The data protection corresponds to the European data protection regulations and the strict German standards. As with all the other training course offers, supervisors and managers can see which courses are on the respective employee’s training plan and have been completed. However, they are not given any information about the courses or the progress in those courses which have not been completed. </a:t>
            </a:r>
          </a:p>
          <a:p>
            <a:pPr indent="-228600">
              <a:lnSpc>
                <a:spcPct val="112000"/>
              </a:lnSpc>
              <a:spcBef>
                <a:spcPts val="1800"/>
              </a:spcBef>
              <a:tabLst>
                <a:tab pos="228600" algn="l"/>
                <a:tab pos="457200" algn="l"/>
              </a:tabLst>
            </a:pPr>
            <a:r>
              <a:rPr lang="en-US" sz="1200" b="1" err="1">
                <a:solidFill>
                  <a:srgbClr val="00628E"/>
                </a:solidFill>
                <a:latin typeface="Arial" panose="020B0604020202020204" pitchFamily="34" charset="0"/>
                <a:cs typeface="Cordia New" panose="020B0304020202020204" pitchFamily="34" charset="-34"/>
              </a:rPr>
              <a:t>peoplenet</a:t>
            </a:r>
            <a:r>
              <a:rPr lang="en-US" sz="1200" b="1">
                <a:solidFill>
                  <a:srgbClr val="00628E"/>
                </a:solidFill>
                <a:latin typeface="Arial" panose="020B0604020202020204" pitchFamily="34" charset="0"/>
                <a:cs typeface="Cordia New" panose="020B0304020202020204" pitchFamily="34" charset="-34"/>
              </a:rPr>
              <a:t> &amp; Reporting</a:t>
            </a:r>
          </a:p>
          <a:p>
            <a:pPr indent="-228600">
              <a:lnSpc>
                <a:spcPct val="113000"/>
              </a:lnSpc>
              <a:spcBef>
                <a:spcPts val="1200"/>
              </a:spcBef>
              <a:spcAft>
                <a:spcPts val="0"/>
              </a:spcAft>
              <a:tabLst>
                <a:tab pos="228600" algn="l"/>
                <a:tab pos="457200" algn="l"/>
              </a:tabLst>
            </a:pPr>
            <a:r>
              <a:rPr lang="en-US" sz="1100" b="1">
                <a:solidFill>
                  <a:srgbClr val="0074AA"/>
                </a:solidFill>
                <a:latin typeface="Arial" panose="020B0604020202020204" pitchFamily="34" charset="0"/>
                <a:cs typeface="Cordia New"/>
              </a:rPr>
              <a:t>Will the participation be uploaded to the employee’s </a:t>
            </a:r>
            <a:r>
              <a:rPr lang="en-US" sz="1100" b="1" err="1">
                <a:solidFill>
                  <a:srgbClr val="0074AA"/>
                </a:solidFill>
                <a:latin typeface="Arial" panose="020B0604020202020204" pitchFamily="34" charset="0"/>
                <a:cs typeface="Cordia New"/>
              </a:rPr>
              <a:t>peoplenet</a:t>
            </a:r>
            <a:r>
              <a:rPr lang="en-US" sz="1100" b="1">
                <a:solidFill>
                  <a:srgbClr val="0074AA"/>
                </a:solidFill>
                <a:latin typeface="Arial" panose="020B0604020202020204" pitchFamily="34" charset="0"/>
                <a:cs typeface="Cordia New"/>
              </a:rPr>
              <a:t> learning plan/learning history?</a:t>
            </a:r>
          </a:p>
          <a:p>
            <a:pPr>
              <a:lnSpc>
                <a:spcPct val="113000"/>
              </a:lnSpc>
              <a:spcBef>
                <a:spcPts val="300"/>
              </a:spcBef>
            </a:pPr>
            <a:r>
              <a:rPr lang="en-US" sz="1100">
                <a:solidFill>
                  <a:srgbClr val="002D64"/>
                </a:solidFill>
                <a:latin typeface="Arial" panose="020B0604020202020204" pitchFamily="34" charset="0"/>
                <a:cs typeface="Cordia New" panose="020B0304020202020204" pitchFamily="34" charset="-34"/>
              </a:rPr>
              <a:t>Bertelsmann University will assign the courses to the learning record of all the employees who have provided their </a:t>
            </a:r>
            <a:r>
              <a:rPr lang="en-US" sz="1100" err="1">
                <a:solidFill>
                  <a:srgbClr val="002D64"/>
                </a:solidFill>
                <a:latin typeface="Arial" panose="020B0604020202020204" pitchFamily="34" charset="0"/>
                <a:cs typeface="Cordia New" panose="020B0304020202020204" pitchFamily="34" charset="-34"/>
              </a:rPr>
              <a:t>peoplenet</a:t>
            </a:r>
            <a:r>
              <a:rPr lang="en-US" sz="1100">
                <a:solidFill>
                  <a:srgbClr val="002D64"/>
                </a:solidFill>
                <a:latin typeface="Arial" panose="020B0604020202020204" pitchFamily="34" charset="0"/>
                <a:cs typeface="Cordia New" panose="020B0304020202020204" pitchFamily="34" charset="-34"/>
              </a:rPr>
              <a:t>-ID in the application process.</a:t>
            </a:r>
          </a:p>
          <a:p>
            <a:pPr marL="171450" indent="-171450">
              <a:spcBef>
                <a:spcPts val="300"/>
              </a:spcBef>
              <a:buFont typeface="Arial" panose="020B0604020202020204" pitchFamily="34" charset="0"/>
              <a:buChar char="•"/>
            </a:pPr>
            <a:r>
              <a:rPr lang="en-US" sz="1100" b="1">
                <a:solidFill>
                  <a:srgbClr val="002D64"/>
                </a:solidFill>
                <a:latin typeface="Arial" panose="020B0604020202020204" pitchFamily="34" charset="0"/>
                <a:cs typeface="Cordia New" panose="020B0304020202020204" pitchFamily="34" charset="-34"/>
              </a:rPr>
              <a:t>Coursera: </a:t>
            </a:r>
            <a:r>
              <a:rPr lang="en-US" sz="1100">
                <a:solidFill>
                  <a:srgbClr val="002D64"/>
                </a:solidFill>
                <a:latin typeface="Arial" panose="020B0604020202020204" pitchFamily="34" charset="0"/>
                <a:cs typeface="Cordia New" panose="020B0304020202020204" pitchFamily="34" charset="-34"/>
              </a:rPr>
              <a:t>Upon registration, the license is added to the training plan. After the courses are completed, they are transferred to the </a:t>
            </a:r>
            <a:r>
              <a:rPr lang="en-US" sz="1100" err="1">
                <a:solidFill>
                  <a:srgbClr val="002D64"/>
                </a:solidFill>
                <a:latin typeface="Arial" panose="020B0604020202020204" pitchFamily="34" charset="0"/>
                <a:cs typeface="Cordia New" panose="020B0304020202020204" pitchFamily="34" charset="-34"/>
              </a:rPr>
              <a:t>peoplenet</a:t>
            </a:r>
            <a:r>
              <a:rPr lang="en-US" sz="1100">
                <a:solidFill>
                  <a:srgbClr val="002D64"/>
                </a:solidFill>
                <a:latin typeface="Arial" panose="020B0604020202020204" pitchFamily="34" charset="0"/>
                <a:cs typeface="Cordia New" panose="020B0304020202020204" pitchFamily="34" charset="-34"/>
              </a:rPr>
              <a:t> learning history.</a:t>
            </a:r>
          </a:p>
          <a:p>
            <a:pPr marL="171450" indent="-171450">
              <a:spcBef>
                <a:spcPts val="300"/>
              </a:spcBef>
              <a:buFont typeface="Arial" panose="020B0604020202020204" pitchFamily="34" charset="0"/>
              <a:buChar char="•"/>
            </a:pPr>
            <a:r>
              <a:rPr lang="en-US" sz="1100" b="1">
                <a:solidFill>
                  <a:srgbClr val="002D64"/>
                </a:solidFill>
                <a:latin typeface="Arial" panose="020B0604020202020204" pitchFamily="34" charset="0"/>
                <a:cs typeface="Cordia New" panose="020B0304020202020204" pitchFamily="34" charset="-34"/>
              </a:rPr>
              <a:t>Udacity: </a:t>
            </a:r>
            <a:r>
              <a:rPr lang="en-US" sz="1100">
                <a:solidFill>
                  <a:srgbClr val="002D64"/>
                </a:solidFill>
                <a:latin typeface="Arial" panose="020B0604020202020204" pitchFamily="34" charset="0"/>
                <a:cs typeface="Cordia New" panose="020B0304020202020204" pitchFamily="34" charset="-34"/>
              </a:rPr>
              <a:t>Upon registration, the license is added to the training plan. After completion of the Nanodegree, this will be transferred to the </a:t>
            </a:r>
            <a:r>
              <a:rPr lang="en-US" sz="1100" err="1">
                <a:solidFill>
                  <a:srgbClr val="002D64"/>
                </a:solidFill>
                <a:latin typeface="Arial" panose="020B0604020202020204" pitchFamily="34" charset="0"/>
                <a:cs typeface="Cordia New" panose="020B0304020202020204" pitchFamily="34" charset="-34"/>
              </a:rPr>
              <a:t>peoplenet</a:t>
            </a:r>
            <a:r>
              <a:rPr lang="en-US" sz="1100">
                <a:solidFill>
                  <a:srgbClr val="002D64"/>
                </a:solidFill>
                <a:latin typeface="Arial" panose="020B0604020202020204" pitchFamily="34" charset="0"/>
                <a:cs typeface="Cordia New" panose="020B0304020202020204" pitchFamily="34" charset="-34"/>
              </a:rPr>
              <a:t> learning history. </a:t>
            </a:r>
          </a:p>
          <a:p>
            <a:pPr marL="171450" indent="-171450">
              <a:spcBef>
                <a:spcPts val="300"/>
              </a:spcBef>
              <a:buFont typeface="Arial" panose="020B0604020202020204" pitchFamily="34" charset="0"/>
              <a:buChar char="•"/>
            </a:pPr>
            <a:r>
              <a:rPr lang="en-US" sz="1100" b="1">
                <a:solidFill>
                  <a:srgbClr val="002D64"/>
                </a:solidFill>
                <a:latin typeface="Arial" panose="020B0604020202020204" pitchFamily="34" charset="0"/>
                <a:cs typeface="Cordia New" panose="020B0304020202020204" pitchFamily="34" charset="-34"/>
              </a:rPr>
              <a:t>Microsoft: </a:t>
            </a:r>
            <a:r>
              <a:rPr lang="en-US" sz="1100">
                <a:solidFill>
                  <a:srgbClr val="002D64"/>
                </a:solidFill>
                <a:latin typeface="Arial" panose="020B0604020202020204" pitchFamily="34" charset="0"/>
                <a:cs typeface="Cordia New" panose="020B0304020202020204" pitchFamily="34" charset="-34"/>
              </a:rPr>
              <a:t>Upon registration, the course is added to the training plan. Completed classes are tracked in the </a:t>
            </a:r>
            <a:r>
              <a:rPr lang="en-US" sz="1100" err="1">
                <a:solidFill>
                  <a:srgbClr val="002D64"/>
                </a:solidFill>
                <a:latin typeface="Arial" panose="020B0604020202020204" pitchFamily="34" charset="0"/>
                <a:cs typeface="Cordia New" panose="020B0304020202020204" pitchFamily="34" charset="-34"/>
              </a:rPr>
              <a:t>peoplenet</a:t>
            </a:r>
            <a:r>
              <a:rPr lang="en-US" sz="1100">
                <a:solidFill>
                  <a:srgbClr val="002D64"/>
                </a:solidFill>
                <a:latin typeface="Arial" panose="020B0604020202020204" pitchFamily="34" charset="0"/>
                <a:cs typeface="Cordia New" panose="020B0304020202020204" pitchFamily="34" charset="-34"/>
              </a:rPr>
              <a:t> learning history.</a:t>
            </a:r>
            <a:endParaRPr lang="en-US" sz="1100" b="1">
              <a:solidFill>
                <a:srgbClr val="002D64"/>
              </a:solidFill>
              <a:latin typeface="Arial" panose="020B0604020202020204" pitchFamily="34" charset="0"/>
              <a:cs typeface="Cordia New" panose="020B0304020202020204" pitchFamily="34" charset="-34"/>
            </a:endParaRPr>
          </a:p>
          <a:p>
            <a:pPr marL="171450" indent="-171450">
              <a:spcBef>
                <a:spcPts val="300"/>
              </a:spcBef>
              <a:buFont typeface="Arial" panose="020B0604020202020204" pitchFamily="34" charset="0"/>
              <a:buChar char="•"/>
            </a:pPr>
            <a:r>
              <a:rPr lang="en-US" sz="1100" b="1">
                <a:solidFill>
                  <a:srgbClr val="002D64"/>
                </a:solidFill>
                <a:latin typeface="Arial" panose="020B0604020202020204" pitchFamily="34" charset="0"/>
                <a:cs typeface="Cordia New" panose="020B0304020202020204" pitchFamily="34" charset="-34"/>
              </a:rPr>
              <a:t>AWS: </a:t>
            </a:r>
            <a:r>
              <a:rPr lang="en-US" sz="1100">
                <a:solidFill>
                  <a:srgbClr val="002D64"/>
                </a:solidFill>
                <a:latin typeface="Arial" panose="020B0604020202020204" pitchFamily="34" charset="0"/>
                <a:cs typeface="Cordia New" panose="020B0304020202020204" pitchFamily="34" charset="-34"/>
              </a:rPr>
              <a:t>Upon registration, the course is added to the training plan. Completed classes are tracked in the </a:t>
            </a:r>
            <a:r>
              <a:rPr lang="en-US" sz="1100" err="1">
                <a:solidFill>
                  <a:srgbClr val="002D64"/>
                </a:solidFill>
                <a:latin typeface="Arial" panose="020B0604020202020204" pitchFamily="34" charset="0"/>
                <a:cs typeface="Cordia New" panose="020B0304020202020204" pitchFamily="34" charset="-34"/>
              </a:rPr>
              <a:t>peoplenet</a:t>
            </a:r>
            <a:r>
              <a:rPr lang="en-US" sz="1100">
                <a:solidFill>
                  <a:srgbClr val="002D64"/>
                </a:solidFill>
                <a:latin typeface="Arial" panose="020B0604020202020204" pitchFamily="34" charset="0"/>
                <a:cs typeface="Cordia New" panose="020B0304020202020204" pitchFamily="34" charset="-34"/>
              </a:rPr>
              <a:t> learning history.</a:t>
            </a:r>
            <a:endParaRPr lang="en-US" sz="1100" b="1">
              <a:solidFill>
                <a:srgbClr val="002D64"/>
              </a:solidFill>
              <a:latin typeface="Arial" panose="020B0604020202020204" pitchFamily="34" charset="0"/>
              <a:cs typeface="Cordia New" panose="020B0304020202020204" pitchFamily="34" charset="-34"/>
            </a:endParaRPr>
          </a:p>
          <a:p>
            <a:pPr marL="171450" indent="-171450">
              <a:spcBef>
                <a:spcPts val="300"/>
              </a:spcBef>
              <a:buFont typeface="Arial" panose="020B0604020202020204" pitchFamily="34" charset="0"/>
              <a:buChar char="•"/>
            </a:pPr>
            <a:r>
              <a:rPr lang="en-US" sz="1100" b="1">
                <a:solidFill>
                  <a:srgbClr val="002D64"/>
                </a:solidFill>
                <a:latin typeface="Arial" panose="020B0604020202020204" pitchFamily="34" charset="0"/>
                <a:cs typeface="Cordia New" panose="020B0304020202020204" pitchFamily="34" charset="-34"/>
              </a:rPr>
              <a:t>Google: </a:t>
            </a:r>
            <a:r>
              <a:rPr lang="en-US" sz="1100">
                <a:solidFill>
                  <a:srgbClr val="002D64"/>
                </a:solidFill>
                <a:latin typeface="Arial" panose="020B0604020202020204" pitchFamily="34" charset="0"/>
                <a:cs typeface="Cordia New" panose="020B0304020202020204" pitchFamily="34" charset="-34"/>
              </a:rPr>
              <a:t>Upon registration, the license is added to the training plan. After the courses are completed, they are transferred to the </a:t>
            </a:r>
            <a:r>
              <a:rPr lang="en-US" sz="1100" err="1">
                <a:solidFill>
                  <a:srgbClr val="002D64"/>
                </a:solidFill>
                <a:latin typeface="Arial" panose="020B0604020202020204" pitchFamily="34" charset="0"/>
                <a:cs typeface="Cordia New" panose="020B0304020202020204" pitchFamily="34" charset="-34"/>
              </a:rPr>
              <a:t>peoplenet</a:t>
            </a:r>
            <a:r>
              <a:rPr lang="en-US" sz="1100">
                <a:solidFill>
                  <a:srgbClr val="002D64"/>
                </a:solidFill>
                <a:latin typeface="Arial" panose="020B0604020202020204" pitchFamily="34" charset="0"/>
                <a:cs typeface="Cordia New" panose="020B0304020202020204" pitchFamily="34" charset="-34"/>
              </a:rPr>
              <a:t> learning history.</a:t>
            </a:r>
            <a:endParaRPr lang="en-US" sz="1100">
              <a:solidFill>
                <a:srgbClr val="002D64"/>
              </a:solidFill>
              <a:highlight>
                <a:srgbClr val="FFFF00"/>
              </a:highlight>
              <a:latin typeface="Arial" panose="020B0604020202020204" pitchFamily="34" charset="0"/>
              <a:cs typeface="Cordia New" panose="020B0304020202020204" pitchFamily="34" charset="-34"/>
            </a:endParaRPr>
          </a:p>
          <a:p>
            <a:pPr indent="-228600">
              <a:lnSpc>
                <a:spcPct val="112000"/>
              </a:lnSpc>
              <a:spcBef>
                <a:spcPts val="1800"/>
              </a:spcBef>
              <a:tabLst>
                <a:tab pos="228600" algn="l"/>
                <a:tab pos="457200" algn="l"/>
              </a:tabLst>
            </a:pPr>
            <a:r>
              <a:rPr lang="en-US" sz="1200" b="1">
                <a:solidFill>
                  <a:srgbClr val="00628E"/>
                </a:solidFill>
                <a:latin typeface="Arial" panose="020B0604020202020204" pitchFamily="34" charset="0"/>
                <a:cs typeface="Cordia New" panose="020B0304020202020204" pitchFamily="34" charset="-34"/>
              </a:rPr>
              <a:t>Contact </a:t>
            </a:r>
          </a:p>
          <a:p>
            <a:pPr indent="-228600">
              <a:lnSpc>
                <a:spcPct val="113000"/>
              </a:lnSpc>
              <a:spcBef>
                <a:spcPts val="1200"/>
              </a:spcBef>
              <a:spcAft>
                <a:spcPts val="600"/>
              </a:spcAft>
              <a:tabLst>
                <a:tab pos="228600" algn="l"/>
                <a:tab pos="457200" algn="l"/>
              </a:tabLst>
            </a:pPr>
            <a:r>
              <a:rPr lang="en-US" sz="1100" b="1">
                <a:solidFill>
                  <a:srgbClr val="0074AA"/>
                </a:solidFill>
                <a:latin typeface="Arial" panose="020B0604020202020204" pitchFamily="34" charset="0"/>
                <a:cs typeface="Cordia New"/>
              </a:rPr>
              <a:t>Who can I turn to if I have more questions?</a:t>
            </a:r>
          </a:p>
          <a:p>
            <a:pPr marL="171450" lvl="0" indent="-171450">
              <a:spcBef>
                <a:spcPts val="300"/>
              </a:spcBef>
              <a:buFont typeface="Arial" panose="020B0604020202020204" pitchFamily="34" charset="0"/>
              <a:buChar char="•"/>
            </a:pPr>
            <a:r>
              <a:rPr lang="en-US" sz="1100">
                <a:solidFill>
                  <a:srgbClr val="002D64"/>
                </a:solidFill>
                <a:latin typeface="Arial" panose="020B0604020202020204" pitchFamily="34" charset="0"/>
                <a:cs typeface="Cordia New" panose="020B0304020202020204" pitchFamily="34" charset="-34"/>
              </a:rPr>
              <a:t>For </a:t>
            </a:r>
            <a:r>
              <a:rPr lang="en-US" sz="1100" b="1">
                <a:solidFill>
                  <a:srgbClr val="002D64"/>
                </a:solidFill>
                <a:latin typeface="Arial" panose="020B0604020202020204" pitchFamily="34" charset="0"/>
                <a:cs typeface="Cordia New" panose="020B0304020202020204" pitchFamily="34" charset="-34"/>
              </a:rPr>
              <a:t>Bertelsmann-specific questions </a:t>
            </a:r>
            <a:r>
              <a:rPr lang="en-US" sz="1100">
                <a:solidFill>
                  <a:srgbClr val="002D64"/>
                </a:solidFill>
                <a:latin typeface="Arial" panose="020B0604020202020204" pitchFamily="34" charset="0"/>
                <a:cs typeface="Cordia New" panose="020B0304020202020204" pitchFamily="34" charset="-34"/>
              </a:rPr>
              <a:t>(e.g. working time, </a:t>
            </a:r>
            <a:r>
              <a:rPr lang="en-US" sz="1100" err="1">
                <a:solidFill>
                  <a:srgbClr val="002D64"/>
                </a:solidFill>
                <a:latin typeface="Arial" panose="020B0604020202020204" pitchFamily="34" charset="0"/>
                <a:cs typeface="Cordia New" panose="020B0304020202020204" pitchFamily="34" charset="-34"/>
              </a:rPr>
              <a:t>peoplenet</a:t>
            </a:r>
            <a:r>
              <a:rPr lang="en-US" sz="1100">
                <a:solidFill>
                  <a:srgbClr val="002D64"/>
                </a:solidFill>
                <a:latin typeface="Arial" panose="020B0604020202020204" pitchFamily="34" charset="0"/>
                <a:cs typeface="Cordia New" panose="020B0304020202020204" pitchFamily="34" charset="-34"/>
              </a:rPr>
              <a:t>), please contact your local human resource department. </a:t>
            </a:r>
          </a:p>
          <a:p>
            <a:pPr marL="171450" lvl="0" indent="-171450">
              <a:spcBef>
                <a:spcPts val="300"/>
              </a:spcBef>
              <a:buFont typeface="Arial" panose="020B0604020202020204" pitchFamily="34" charset="0"/>
              <a:buChar char="•"/>
            </a:pPr>
            <a:r>
              <a:rPr lang="en-US" sz="1100">
                <a:solidFill>
                  <a:srgbClr val="002D64"/>
                </a:solidFill>
                <a:latin typeface="Arial" panose="020B0604020202020204" pitchFamily="34" charset="0"/>
                <a:cs typeface="Cordia New" panose="020B0304020202020204" pitchFamily="34" charset="-34"/>
              </a:rPr>
              <a:t>For </a:t>
            </a:r>
            <a:r>
              <a:rPr lang="en-US" sz="1100" b="1">
                <a:solidFill>
                  <a:srgbClr val="002D64"/>
                </a:solidFill>
                <a:latin typeface="Arial" panose="020B0604020202020204" pitchFamily="34" charset="0"/>
                <a:cs typeface="Cordia New" panose="020B0304020202020204" pitchFamily="34" charset="-34"/>
              </a:rPr>
              <a:t>general questions </a:t>
            </a:r>
            <a:r>
              <a:rPr lang="en-US" sz="1100">
                <a:solidFill>
                  <a:srgbClr val="002D64"/>
                </a:solidFill>
                <a:latin typeface="Arial" panose="020B0604020202020204" pitchFamily="34" charset="0"/>
                <a:cs typeface="Cordia New" panose="020B0304020202020204" pitchFamily="34" charset="-34"/>
              </a:rPr>
              <a:t>on the course program, and for user support, please contact: </a:t>
            </a:r>
            <a:r>
              <a:rPr lang="en-US" sz="1100">
                <a:solidFill>
                  <a:srgbClr val="002D64"/>
                </a:solidFill>
                <a:latin typeface="Arial" panose="020B0604020202020204" pitchFamily="34" charset="0"/>
                <a:cs typeface="Cordia New" panose="020B0304020202020204" pitchFamily="34" charset="-34"/>
                <a:hlinkClick r:id="rId5"/>
              </a:rPr>
              <a:t>university@bertelsmann.com</a:t>
            </a:r>
            <a:r>
              <a:rPr lang="en-US" sz="1100">
                <a:solidFill>
                  <a:srgbClr val="002D64"/>
                </a:solidFill>
                <a:latin typeface="Arial" panose="020B0604020202020204" pitchFamily="34" charset="0"/>
                <a:cs typeface="Cordia New" panose="020B0304020202020204" pitchFamily="34" charset="-34"/>
              </a:rPr>
              <a:t> </a:t>
            </a:r>
          </a:p>
          <a:p>
            <a:pPr marL="171450" lvl="0" indent="-171450">
              <a:spcBef>
                <a:spcPts val="300"/>
              </a:spcBef>
              <a:buFont typeface="Arial" panose="020B0604020202020204" pitchFamily="34" charset="0"/>
              <a:buChar char="•"/>
            </a:pPr>
            <a:r>
              <a:rPr lang="en-US" sz="1100" b="1">
                <a:solidFill>
                  <a:srgbClr val="002D64"/>
                </a:solidFill>
                <a:latin typeface="Arial" panose="020B0604020202020204" pitchFamily="34" charset="0"/>
                <a:cs typeface="Cordia New" panose="020B0304020202020204" pitchFamily="34" charset="-34"/>
              </a:rPr>
              <a:t>Coursera</a:t>
            </a:r>
            <a:r>
              <a:rPr lang="en-US" sz="1100">
                <a:solidFill>
                  <a:srgbClr val="002D64"/>
                </a:solidFill>
                <a:latin typeface="Arial" panose="020B0604020202020204" pitchFamily="34" charset="0"/>
                <a:cs typeface="Cordia New" panose="020B0304020202020204" pitchFamily="34" charset="-34"/>
              </a:rPr>
              <a:t>: Visit https://learner.coursera.help and make sure you are logged into your account to start a live chat with one of the Coursera Learner Support agents, or contact </a:t>
            </a:r>
            <a:r>
              <a:rPr lang="en-US" sz="1100">
                <a:solidFill>
                  <a:srgbClr val="002D64"/>
                </a:solidFill>
                <a:latin typeface="Arial" panose="020B0604020202020204" pitchFamily="34" charset="0"/>
                <a:cs typeface="Cordia New" panose="020B0304020202020204" pitchFamily="34" charset="-34"/>
                <a:hlinkClick r:id="rId6"/>
              </a:rPr>
              <a:t>clientsupport@coursera.org</a:t>
            </a:r>
            <a:r>
              <a:rPr lang="en-US" sz="1100">
                <a:solidFill>
                  <a:srgbClr val="002D64"/>
                </a:solidFill>
                <a:latin typeface="Arial" panose="020B0604020202020204" pitchFamily="34" charset="0"/>
                <a:cs typeface="Cordia New" panose="020B0304020202020204" pitchFamily="34" charset="-34"/>
              </a:rPr>
              <a:t>.</a:t>
            </a:r>
          </a:p>
          <a:p>
            <a:pPr marL="171450" lvl="0" indent="-171450">
              <a:spcBef>
                <a:spcPts val="300"/>
              </a:spcBef>
              <a:buFont typeface="Arial" panose="020B0604020202020204" pitchFamily="34" charset="0"/>
              <a:buChar char="•"/>
            </a:pPr>
            <a:r>
              <a:rPr lang="en-US" sz="1100" b="1">
                <a:solidFill>
                  <a:srgbClr val="002D64"/>
                </a:solidFill>
                <a:latin typeface="Arial" panose="020B0604020202020204" pitchFamily="34" charset="0"/>
                <a:cs typeface="Cordia New" panose="020B0304020202020204" pitchFamily="34" charset="-34"/>
              </a:rPr>
              <a:t>Udacity</a:t>
            </a:r>
            <a:r>
              <a:rPr lang="en-US" sz="1100">
                <a:solidFill>
                  <a:srgbClr val="002D64"/>
                </a:solidFill>
                <a:latin typeface="Arial" panose="020B0604020202020204" pitchFamily="34" charset="0"/>
                <a:cs typeface="Cordia New" panose="020B0304020202020204" pitchFamily="34" charset="-34"/>
              </a:rPr>
              <a:t>: Visit </a:t>
            </a:r>
            <a:r>
              <a:rPr lang="en-US" sz="1100">
                <a:solidFill>
                  <a:srgbClr val="002D64"/>
                </a:solidFill>
                <a:latin typeface="Arial" panose="020B0604020202020204" pitchFamily="34" charset="0"/>
                <a:cs typeface="Cordia New" panose="020B0304020202020204" pitchFamily="34" charset="-34"/>
                <a:hlinkClick r:id="rId7"/>
              </a:rPr>
              <a:t>https://www.udacity.com/contact</a:t>
            </a:r>
            <a:endParaRPr lang="en-US" sz="1100">
              <a:solidFill>
                <a:srgbClr val="002D64"/>
              </a:solidFill>
              <a:latin typeface="Arial" panose="020B0604020202020204" pitchFamily="34" charset="0"/>
              <a:cs typeface="Cordia New" panose="020B0304020202020204" pitchFamily="34" charset="-34"/>
            </a:endParaRPr>
          </a:p>
          <a:p>
            <a:pPr marL="171450" lvl="0" indent="-171450">
              <a:spcBef>
                <a:spcPts val="300"/>
              </a:spcBef>
              <a:buFont typeface="Arial" panose="020B0604020202020204" pitchFamily="34" charset="0"/>
              <a:buChar char="•"/>
            </a:pPr>
            <a:r>
              <a:rPr lang="en-US" sz="1100" b="1">
                <a:solidFill>
                  <a:srgbClr val="002D64"/>
                </a:solidFill>
                <a:highlight>
                  <a:srgbClr val="FFFF00"/>
                </a:highlight>
                <a:latin typeface="Arial" panose="020B0604020202020204" pitchFamily="34" charset="0"/>
                <a:cs typeface="Cordia New" panose="020B0304020202020204" pitchFamily="34" charset="-34"/>
              </a:rPr>
              <a:t>Microsoft</a:t>
            </a:r>
          </a:p>
          <a:p>
            <a:pPr marL="171450" lvl="0" indent="-171450">
              <a:spcBef>
                <a:spcPts val="300"/>
              </a:spcBef>
              <a:buFont typeface="Arial" panose="020B0604020202020204" pitchFamily="34" charset="0"/>
              <a:buChar char="•"/>
            </a:pPr>
            <a:r>
              <a:rPr lang="en-US" sz="1100" b="1">
                <a:solidFill>
                  <a:srgbClr val="002D64"/>
                </a:solidFill>
                <a:latin typeface="Arial" panose="020B0604020202020204" pitchFamily="34" charset="0"/>
                <a:cs typeface="Cordia New" panose="020B0304020202020204" pitchFamily="34" charset="-34"/>
              </a:rPr>
              <a:t>AWS: </a:t>
            </a:r>
            <a:r>
              <a:rPr lang="en-US" sz="1100">
                <a:solidFill>
                  <a:srgbClr val="002D64"/>
                </a:solidFill>
                <a:latin typeface="Arial" panose="020B0604020202020204" pitchFamily="34" charset="0"/>
                <a:cs typeface="Cordia New" panose="020B0304020202020204" pitchFamily="34" charset="-34"/>
                <a:hlinkClick r:id="rId8"/>
              </a:rPr>
              <a:t>aws-dach-training@amazon.com</a:t>
            </a:r>
            <a:endParaRPr lang="en-US" sz="1100">
              <a:solidFill>
                <a:srgbClr val="002D64"/>
              </a:solidFill>
              <a:highlight>
                <a:srgbClr val="FFFF00"/>
              </a:highlight>
              <a:latin typeface="Arial" panose="020B0604020202020204" pitchFamily="34" charset="0"/>
              <a:cs typeface="Cordia New" panose="020B0304020202020204" pitchFamily="34" charset="-34"/>
            </a:endParaRPr>
          </a:p>
          <a:p>
            <a:pPr marL="171450" indent="-171450">
              <a:spcBef>
                <a:spcPts val="300"/>
              </a:spcBef>
              <a:buFont typeface="Arial" panose="020B0604020202020204" pitchFamily="34" charset="0"/>
              <a:buChar char="•"/>
            </a:pPr>
            <a:r>
              <a:rPr lang="en-US" sz="1100" b="1">
                <a:solidFill>
                  <a:srgbClr val="002D64"/>
                </a:solidFill>
                <a:latin typeface="Arial" panose="020B0604020202020204" pitchFamily="34" charset="0"/>
                <a:cs typeface="Cordia New" panose="020B0304020202020204" pitchFamily="34" charset="-34"/>
              </a:rPr>
              <a:t>Google: </a:t>
            </a:r>
            <a:r>
              <a:rPr lang="en-US" sz="1100">
                <a:solidFill>
                  <a:srgbClr val="002D64"/>
                </a:solidFill>
                <a:latin typeface="Arial" panose="020B0604020202020204" pitchFamily="34" charset="0"/>
                <a:cs typeface="Cordia New" panose="020B0304020202020204" pitchFamily="34" charset="-34"/>
              </a:rPr>
              <a:t>Visit https://learner.coursera.help and make sure you are logged into your account to start a live chat with one of the Coursera Learner Support agents, or contact </a:t>
            </a:r>
            <a:r>
              <a:rPr lang="en-US" sz="1100">
                <a:solidFill>
                  <a:srgbClr val="002D64"/>
                </a:solidFill>
                <a:latin typeface="Arial" panose="020B0604020202020204" pitchFamily="34" charset="0"/>
                <a:cs typeface="Cordia New" panose="020B0304020202020204" pitchFamily="34" charset="-34"/>
                <a:hlinkClick r:id="rId6"/>
              </a:rPr>
              <a:t>clientsupport@coursera.org</a:t>
            </a:r>
            <a:r>
              <a:rPr lang="en-US" sz="1100">
                <a:solidFill>
                  <a:srgbClr val="002D64"/>
                </a:solidFill>
                <a:latin typeface="Arial" panose="020B0604020202020204" pitchFamily="34" charset="0"/>
                <a:cs typeface="Cordia New" panose="020B0304020202020204" pitchFamily="34" charset="-34"/>
              </a:rPr>
              <a:t>.</a:t>
            </a:r>
          </a:p>
          <a:p>
            <a:pPr marL="171450" lvl="0" indent="-171450">
              <a:spcBef>
                <a:spcPts val="300"/>
              </a:spcBef>
              <a:buFont typeface="Arial" panose="020B0604020202020204" pitchFamily="34" charset="0"/>
              <a:buChar char="•"/>
            </a:pPr>
            <a:endParaRPr lang="en-US" sz="1100">
              <a:solidFill>
                <a:srgbClr val="002D64"/>
              </a:solidFill>
              <a:highlight>
                <a:srgbClr val="FFFF00"/>
              </a:highlight>
              <a:latin typeface="Arial" panose="020B0604020202020204" pitchFamily="34" charset="0"/>
              <a:cs typeface="Cordia New" panose="020B0304020202020204" pitchFamily="34" charset="-34"/>
            </a:endParaRPr>
          </a:p>
          <a:p>
            <a:pPr marL="171450" indent="-171450">
              <a:lnSpc>
                <a:spcPct val="115000"/>
              </a:lnSpc>
              <a:spcBef>
                <a:spcPts val="300"/>
              </a:spcBef>
              <a:spcAft>
                <a:spcPts val="1000"/>
              </a:spcAft>
              <a:buFont typeface="Arial" panose="020B0604020202020204" pitchFamily="34" charset="0"/>
              <a:buChar char="•"/>
            </a:pPr>
            <a:endParaRPr lang="de-DE" sz="1100">
              <a:solidFill>
                <a:srgbClr val="002D64"/>
              </a:solidFill>
              <a:latin typeface="Arial" panose="020B0604020202020204" pitchFamily="34" charset="0"/>
              <a:cs typeface="Cordia New" panose="020B0304020202020204" pitchFamily="34" charset="-34"/>
            </a:endParaRPr>
          </a:p>
        </p:txBody>
      </p:sp>
      <p:sp>
        <p:nvSpPr>
          <p:cNvPr id="10" name="Rechteck 9"/>
          <p:cNvSpPr/>
          <p:nvPr/>
        </p:nvSpPr>
        <p:spPr>
          <a:xfrm>
            <a:off x="181616" y="2248507"/>
            <a:ext cx="6550681" cy="60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a:solidFill>
                  <a:srgbClr val="0074AA"/>
                </a:solidFill>
                <a:latin typeface="Arial" panose="020B0604020202020204" pitchFamily="34" charset="0"/>
                <a:cs typeface="Arial" panose="020B0604020202020204" pitchFamily="34" charset="0"/>
              </a:rPr>
              <a:t>Bertelsmann Cloud Curriculum </a:t>
            </a:r>
          </a:p>
          <a:p>
            <a:r>
              <a:rPr lang="de-DE" sz="1400">
                <a:solidFill>
                  <a:srgbClr val="0074AA"/>
                </a:solidFill>
                <a:latin typeface="Arial" panose="020B0604020202020204" pitchFamily="34" charset="0"/>
                <a:cs typeface="Arial" panose="020B0604020202020204" pitchFamily="34" charset="0"/>
              </a:rPr>
              <a:t>FAQs </a:t>
            </a:r>
            <a:r>
              <a:rPr lang="de-DE" sz="1400" err="1">
                <a:solidFill>
                  <a:srgbClr val="0074AA"/>
                </a:solidFill>
                <a:latin typeface="Arial" panose="020B0604020202020204" pitchFamily="34" charset="0"/>
                <a:cs typeface="Arial" panose="020B0604020202020204" pitchFamily="34" charset="0"/>
              </a:rPr>
              <a:t>for</a:t>
            </a:r>
            <a:r>
              <a:rPr lang="de-DE" sz="1400">
                <a:solidFill>
                  <a:srgbClr val="0074AA"/>
                </a:solidFill>
                <a:latin typeface="Arial" panose="020B0604020202020204" pitchFamily="34" charset="0"/>
                <a:cs typeface="Arial" panose="020B0604020202020204" pitchFamily="34" charset="0"/>
              </a:rPr>
              <a:t> Bertelsmann </a:t>
            </a:r>
            <a:r>
              <a:rPr lang="de-DE" sz="1400" err="1">
                <a:solidFill>
                  <a:srgbClr val="0074AA"/>
                </a:solidFill>
                <a:latin typeface="Arial" panose="020B0604020202020204" pitchFamily="34" charset="0"/>
                <a:cs typeface="Arial" panose="020B0604020202020204" pitchFamily="34" charset="0"/>
              </a:rPr>
              <a:t>Employees</a:t>
            </a:r>
            <a:endParaRPr lang="de-DE" sz="1400">
              <a:solidFill>
                <a:srgbClr val="0074A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1209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1845582-AC88-451A-9863-F6D2A684847D}"/>
              </a:ext>
            </a:extLst>
          </p:cNvPr>
          <p:cNvPicPr>
            <a:picLocks noChangeAspect="1"/>
          </p:cNvPicPr>
          <p:nvPr/>
        </p:nvPicPr>
        <p:blipFill rotWithShape="1">
          <a:blip r:embed="rId3">
            <a:extLst>
              <a:ext uri="{28A0092B-C50C-407E-A947-70E740481C1C}">
                <a14:useLocalDpi xmlns:a14="http://schemas.microsoft.com/office/drawing/2010/main" val="0"/>
              </a:ext>
            </a:extLst>
          </a:blip>
          <a:srcRect l="13012"/>
          <a:stretch/>
        </p:blipFill>
        <p:spPr>
          <a:xfrm>
            <a:off x="192437" y="154771"/>
            <a:ext cx="6477633" cy="2298165"/>
          </a:xfrm>
          <a:prstGeom prst="rect">
            <a:avLst/>
          </a:prstGeom>
        </p:spPr>
      </p:pic>
      <p:sp>
        <p:nvSpPr>
          <p:cNvPr id="6" name="Rechteck 5"/>
          <p:cNvSpPr/>
          <p:nvPr/>
        </p:nvSpPr>
        <p:spPr>
          <a:xfrm>
            <a:off x="187367" y="2257651"/>
            <a:ext cx="6476400" cy="748070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en-US" sz="1200">
              <a:solidFill>
                <a:schemeClr val="tx1"/>
              </a:solidFill>
              <a:latin typeface="Arial" panose="020B0604020202020204" pitchFamily="34" charset="0"/>
              <a:cs typeface="Arial" panose="020B0604020202020204" pitchFamily="34" charset="0"/>
            </a:endParaRPr>
          </a:p>
        </p:txBody>
      </p:sp>
      <p:grpSp>
        <p:nvGrpSpPr>
          <p:cNvPr id="4" name="Gruppieren 3"/>
          <p:cNvGrpSpPr/>
          <p:nvPr/>
        </p:nvGrpSpPr>
        <p:grpSpPr>
          <a:xfrm>
            <a:off x="4562994" y="1730530"/>
            <a:ext cx="2185688" cy="527121"/>
            <a:chOff x="-4505024" y="4221648"/>
            <a:chExt cx="4171167" cy="1005958"/>
          </a:xfrm>
        </p:grpSpPr>
        <p:sp>
          <p:nvSpPr>
            <p:cNvPr id="3" name="Rechteck 2"/>
            <p:cNvSpPr/>
            <p:nvPr/>
          </p:nvSpPr>
          <p:spPr>
            <a:xfrm>
              <a:off x="-4505024" y="4221648"/>
              <a:ext cx="4171167" cy="1005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1740" y="4364963"/>
              <a:ext cx="3852672" cy="719328"/>
            </a:xfrm>
            <a:prstGeom prst="rect">
              <a:avLst/>
            </a:prstGeom>
          </p:spPr>
        </p:pic>
      </p:grpSp>
      <p:sp>
        <p:nvSpPr>
          <p:cNvPr id="51" name="Foliennummernplatzhalter 50"/>
          <p:cNvSpPr>
            <a:spLocks noGrp="1"/>
          </p:cNvSpPr>
          <p:nvPr>
            <p:ph type="sldNum" sz="quarter" idx="12"/>
          </p:nvPr>
        </p:nvSpPr>
        <p:spPr>
          <a:xfrm>
            <a:off x="4981047" y="9184588"/>
            <a:ext cx="1543050" cy="527403"/>
          </a:xfrm>
        </p:spPr>
        <p:txBody>
          <a:bodyPr/>
          <a:lstStyle/>
          <a:p>
            <a:r>
              <a:rPr lang="de-DE">
                <a:solidFill>
                  <a:srgbClr val="002D64"/>
                </a:solidFill>
                <a:latin typeface="Arial" panose="020B0604020202020204" pitchFamily="34" charset="0"/>
                <a:cs typeface="Arial" panose="020B0604020202020204" pitchFamily="34" charset="0"/>
              </a:rPr>
              <a:t> </a:t>
            </a:r>
            <a:fld id="{B367C774-BF47-4908-8078-F07A9743E7EB}" type="slidenum">
              <a:rPr lang="de-DE" smtClean="0">
                <a:solidFill>
                  <a:srgbClr val="002D64"/>
                </a:solidFill>
                <a:latin typeface="Arial" panose="020B0604020202020204" pitchFamily="34" charset="0"/>
                <a:cs typeface="Arial" panose="020B0604020202020204" pitchFamily="34" charset="0"/>
              </a:rPr>
              <a:pPr/>
              <a:t>3</a:t>
            </a:fld>
            <a:r>
              <a:rPr lang="de-DE">
                <a:solidFill>
                  <a:srgbClr val="002D64"/>
                </a:solidFill>
                <a:latin typeface="Arial" panose="020B0604020202020204" pitchFamily="34" charset="0"/>
                <a:cs typeface="Arial" panose="020B0604020202020204" pitchFamily="34" charset="0"/>
              </a:rPr>
              <a:t>/29</a:t>
            </a:r>
          </a:p>
        </p:txBody>
      </p:sp>
      <p:sp>
        <p:nvSpPr>
          <p:cNvPr id="5" name="Textfeld 4"/>
          <p:cNvSpPr txBox="1"/>
          <p:nvPr/>
        </p:nvSpPr>
        <p:spPr>
          <a:xfrm>
            <a:off x="212237" y="2870579"/>
            <a:ext cx="6476651" cy="6679970"/>
          </a:xfrm>
          <a:prstGeom prst="rect">
            <a:avLst/>
          </a:prstGeom>
          <a:noFill/>
        </p:spPr>
        <p:txBody>
          <a:bodyPr wrap="square" rtlCol="0">
            <a:spAutoFit/>
          </a:bodyPr>
          <a:lstStyle/>
          <a:p>
            <a:pPr>
              <a:lnSpc>
                <a:spcPct val="114000"/>
              </a:lnSpc>
              <a:spcAft>
                <a:spcPts val="600"/>
              </a:spcAft>
            </a:pPr>
            <a:r>
              <a:rPr lang="en-US" sz="1100" dirty="0">
                <a:solidFill>
                  <a:srgbClr val="002D64"/>
                </a:solidFill>
                <a:latin typeface="Arial" panose="020B0604020202020204" pitchFamily="34" charset="0"/>
                <a:cs typeface="Cordia New" panose="020B0304020202020204" pitchFamily="34" charset="-34"/>
              </a:rPr>
              <a:t>The cloud is literally ubiquitous today. In addition to Data and Artificial Intelligence, cloud computing is one of the three pillars of the Bertelsmann Tech &amp; Data Agenda. Especially in times of accelerated virtual networking, it connects us and allows us to access information and applications from anywhere. The cloud has become an integral part of how we collaborate, share data and do business now and in the future. The development of cloud expertise is therefore the way ahead for Bertelsmann. </a:t>
            </a:r>
          </a:p>
          <a:p>
            <a:pPr>
              <a:lnSpc>
                <a:spcPct val="114000"/>
              </a:lnSpc>
            </a:pPr>
            <a:r>
              <a:rPr lang="en-US" sz="1100" dirty="0">
                <a:solidFill>
                  <a:srgbClr val="002D64"/>
                </a:solidFill>
                <a:latin typeface="Arial" panose="020B0604020202020204" pitchFamily="34" charset="0"/>
                <a:cs typeface="Cordia New" panose="020B0304020202020204" pitchFamily="34" charset="-34"/>
              </a:rPr>
              <a:t>With the Cloud Curriculum, Bertelsmann University provides all Bertelsmann employees with a premium-quality, flexible online learning experience that sets out to convey these skills and helps Bertelsmann use the cloud to transform and accelerate its businesses. </a:t>
            </a:r>
            <a:endParaRPr lang="de-DE" sz="1100" dirty="0">
              <a:solidFill>
                <a:srgbClr val="002D64"/>
              </a:solidFill>
              <a:latin typeface="Arial" panose="020B0604020202020204" pitchFamily="34" charset="0"/>
              <a:cs typeface="Cordia New" panose="020B0304020202020204" pitchFamily="34" charset="-34"/>
            </a:endParaRPr>
          </a:p>
          <a:p>
            <a:pPr>
              <a:lnSpc>
                <a:spcPct val="114000"/>
              </a:lnSpc>
            </a:pPr>
            <a:endParaRPr lang="en-US" sz="1100" dirty="0">
              <a:solidFill>
                <a:srgbClr val="002D64"/>
              </a:solidFill>
              <a:latin typeface="Arial" panose="020B0604020202020204" pitchFamily="34" charset="0"/>
              <a:cs typeface="Cordia New" panose="020B0304020202020204" pitchFamily="34" charset="-34"/>
            </a:endParaRPr>
          </a:p>
          <a:p>
            <a:pPr indent="-228600">
              <a:lnSpc>
                <a:spcPct val="112000"/>
              </a:lnSpc>
              <a:spcBef>
                <a:spcPts val="1800"/>
              </a:spcBef>
            </a:pPr>
            <a:r>
              <a:rPr lang="en-US" sz="1400" b="1" dirty="0">
                <a:solidFill>
                  <a:srgbClr val="00628E"/>
                </a:solidFill>
                <a:latin typeface="Arial" panose="020B0604020202020204" pitchFamily="34" charset="0"/>
                <a:cs typeface="Cordia New" panose="020B0304020202020204" pitchFamily="34" charset="-34"/>
              </a:rPr>
              <a:t>What is the Bertelsmann Cloud Curriculum?</a:t>
            </a:r>
          </a:p>
          <a:p>
            <a:pPr>
              <a:lnSpc>
                <a:spcPct val="112000"/>
              </a:lnSpc>
              <a:spcBef>
                <a:spcPts val="1200"/>
              </a:spcBef>
            </a:pPr>
            <a:r>
              <a:rPr lang="en-US" sz="1100" b="1" dirty="0">
                <a:solidFill>
                  <a:srgbClr val="0074AA"/>
                </a:solidFill>
                <a:latin typeface="Arial" panose="020B0604020202020204" pitchFamily="34" charset="0"/>
                <a:cs typeface="Cordia New"/>
              </a:rPr>
              <a:t>What is the Bertelsmann Cloud Curriculum?</a:t>
            </a:r>
          </a:p>
          <a:p>
            <a:pPr>
              <a:lnSpc>
                <a:spcPct val="114000"/>
              </a:lnSpc>
              <a:spcBef>
                <a:spcPts val="600"/>
              </a:spcBef>
              <a:spcAft>
                <a:spcPts val="600"/>
              </a:spcAft>
            </a:pPr>
            <a:r>
              <a:rPr lang="en-US" sz="1100" dirty="0">
                <a:solidFill>
                  <a:srgbClr val="002D64"/>
                </a:solidFill>
                <a:latin typeface="Arial" panose="020B0604020202020204" pitchFamily="34" charset="0"/>
                <a:cs typeface="Cordia New" panose="020B0304020202020204" pitchFamily="34" charset="-34"/>
              </a:rPr>
              <a:t>The Bertelsmann Cloud Curriculum is a curated digital learning offer for all Bertelsmann employees who want to either expand their existing competencies, or acquire new expertise, in the field of cloud computing. The Cloud Curriculum structures the field of cloud technology into three roles Cloud DevOps Engineer, Cloud Solutions Architect and Cloud Product Owner. For every role, a requirements profile listing specific skills has been defined and a matching learning program (‘learning path’) designed and constructed. The content is provided by top universities, leading cloud companies and subject experts. Upon successful completion of a course, participants can obtain a corresponding award or, depending on the chosen provider, take an exam leading to a professional industry certificate. The Cloud Curriculum offers every participant the opportunity to undertake further professional training in line with their current knowledge and to thus build upon their tech expertise and gain qualifications for both their current, but also new, professional tasks and responsibilities.</a:t>
            </a:r>
          </a:p>
          <a:p>
            <a:pPr>
              <a:lnSpc>
                <a:spcPct val="114000"/>
              </a:lnSpc>
              <a:spcBef>
                <a:spcPts val="1200"/>
              </a:spcBef>
            </a:pPr>
            <a:r>
              <a:rPr lang="en-US" sz="1100" b="1" dirty="0">
                <a:solidFill>
                  <a:srgbClr val="0074AA"/>
                </a:solidFill>
                <a:latin typeface="Arial" panose="020B0604020202020204" pitchFamily="34" charset="0"/>
                <a:cs typeface="Cordia New"/>
              </a:rPr>
              <a:t>What is the Cloud Curriculum’s objective?</a:t>
            </a:r>
          </a:p>
          <a:p>
            <a:pPr>
              <a:lnSpc>
                <a:spcPct val="114000"/>
              </a:lnSpc>
              <a:spcBef>
                <a:spcPts val="600"/>
              </a:spcBef>
              <a:spcAft>
                <a:spcPts val="600"/>
              </a:spcAft>
            </a:pPr>
            <a:r>
              <a:rPr lang="en-US" sz="1100" dirty="0">
                <a:solidFill>
                  <a:srgbClr val="002D64"/>
                </a:solidFill>
                <a:latin typeface="Arial" panose="020B0604020202020204" pitchFamily="34" charset="0"/>
                <a:cs typeface="Cordia New" panose="020B0304020202020204" pitchFamily="34" charset="-34"/>
              </a:rPr>
              <a:t>The aim of the Bertelsmann Cloud Curriculum is to build up cloud competencies at Bertelsmann; this includes the capabilities involved with of managing, designing, developing and deploying cloud-based solutions.</a:t>
            </a:r>
          </a:p>
          <a:p>
            <a:pPr>
              <a:lnSpc>
                <a:spcPct val="114000"/>
              </a:lnSpc>
              <a:spcBef>
                <a:spcPts val="300"/>
              </a:spcBef>
            </a:pPr>
            <a:endParaRPr lang="en-US" sz="1100" dirty="0">
              <a:solidFill>
                <a:srgbClr val="002D64"/>
              </a:solidFill>
              <a:latin typeface="Arial" panose="020B0604020202020204" pitchFamily="34" charset="0"/>
              <a:cs typeface="Cordia New" panose="020B0304020202020204" pitchFamily="34" charset="-34"/>
            </a:endParaRPr>
          </a:p>
        </p:txBody>
      </p:sp>
      <p:sp>
        <p:nvSpPr>
          <p:cNvPr id="9" name="Rechteck 8"/>
          <p:cNvSpPr/>
          <p:nvPr/>
        </p:nvSpPr>
        <p:spPr>
          <a:xfrm>
            <a:off x="181616" y="2248507"/>
            <a:ext cx="6550681" cy="60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a:solidFill>
                  <a:srgbClr val="0074AA"/>
                </a:solidFill>
                <a:latin typeface="Arial" panose="020B0604020202020204" pitchFamily="34" charset="0"/>
                <a:cs typeface="Arial" panose="020B0604020202020204" pitchFamily="34" charset="0"/>
              </a:rPr>
              <a:t>Bertelsmann Cloud Curriculum </a:t>
            </a:r>
          </a:p>
          <a:p>
            <a:r>
              <a:rPr lang="de-DE" sz="1400">
                <a:solidFill>
                  <a:srgbClr val="0074AA"/>
                </a:solidFill>
                <a:latin typeface="Arial" panose="020B0604020202020204" pitchFamily="34" charset="0"/>
                <a:cs typeface="Arial" panose="020B0604020202020204" pitchFamily="34" charset="0"/>
              </a:rPr>
              <a:t>FAQs </a:t>
            </a:r>
            <a:r>
              <a:rPr lang="de-DE" sz="1400" err="1">
                <a:solidFill>
                  <a:srgbClr val="0074AA"/>
                </a:solidFill>
                <a:latin typeface="Arial" panose="020B0604020202020204" pitchFamily="34" charset="0"/>
                <a:cs typeface="Arial" panose="020B0604020202020204" pitchFamily="34" charset="0"/>
              </a:rPr>
              <a:t>for</a:t>
            </a:r>
            <a:r>
              <a:rPr lang="de-DE" sz="1400">
                <a:solidFill>
                  <a:srgbClr val="0074AA"/>
                </a:solidFill>
                <a:latin typeface="Arial" panose="020B0604020202020204" pitchFamily="34" charset="0"/>
                <a:cs typeface="Arial" panose="020B0604020202020204" pitchFamily="34" charset="0"/>
              </a:rPr>
              <a:t> Bertelsmann </a:t>
            </a:r>
            <a:r>
              <a:rPr lang="de-DE" sz="1400" err="1">
                <a:solidFill>
                  <a:srgbClr val="0074AA"/>
                </a:solidFill>
                <a:latin typeface="Arial" panose="020B0604020202020204" pitchFamily="34" charset="0"/>
                <a:cs typeface="Arial" panose="020B0604020202020204" pitchFamily="34" charset="0"/>
              </a:rPr>
              <a:t>Employees</a:t>
            </a:r>
            <a:endParaRPr lang="de-DE" sz="1400">
              <a:solidFill>
                <a:srgbClr val="0074A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7724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1845582-AC88-451A-9863-F6D2A684847D}"/>
              </a:ext>
            </a:extLst>
          </p:cNvPr>
          <p:cNvPicPr>
            <a:picLocks noChangeAspect="1"/>
          </p:cNvPicPr>
          <p:nvPr/>
        </p:nvPicPr>
        <p:blipFill rotWithShape="1">
          <a:blip r:embed="rId3">
            <a:extLst>
              <a:ext uri="{28A0092B-C50C-407E-A947-70E740481C1C}">
                <a14:useLocalDpi xmlns:a14="http://schemas.microsoft.com/office/drawing/2010/main" val="0"/>
              </a:ext>
            </a:extLst>
          </a:blip>
          <a:srcRect l="13012"/>
          <a:stretch/>
        </p:blipFill>
        <p:spPr>
          <a:xfrm>
            <a:off x="192437" y="154771"/>
            <a:ext cx="6477633" cy="2298165"/>
          </a:xfrm>
          <a:prstGeom prst="rect">
            <a:avLst/>
          </a:prstGeom>
        </p:spPr>
      </p:pic>
      <p:sp>
        <p:nvSpPr>
          <p:cNvPr id="6" name="Rechteck 5"/>
          <p:cNvSpPr/>
          <p:nvPr/>
        </p:nvSpPr>
        <p:spPr>
          <a:xfrm>
            <a:off x="198000" y="2268846"/>
            <a:ext cx="6476400" cy="7469514"/>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4000"/>
              </a:lnSpc>
              <a:spcBef>
                <a:spcPts val="300"/>
              </a:spcBef>
              <a:spcAft>
                <a:spcPts val="600"/>
              </a:spcAft>
            </a:pPr>
            <a:endParaRPr lang="de-DE" sz="1100" b="1">
              <a:solidFill>
                <a:srgbClr val="002D64"/>
              </a:solidFill>
              <a:latin typeface="Arial" panose="020B0604020202020204" pitchFamily="34" charset="0"/>
              <a:ea typeface="Arial" panose="020B0604020202020204" pitchFamily="34" charset="0"/>
              <a:cs typeface="Arial" panose="020B0604020202020204" pitchFamily="34" charset="0"/>
            </a:endParaRPr>
          </a:p>
          <a:p>
            <a:pPr>
              <a:lnSpc>
                <a:spcPct val="114000"/>
              </a:lnSpc>
              <a:spcBef>
                <a:spcPts val="300"/>
              </a:spcBef>
            </a:pPr>
            <a:endParaRPr lang="de-DE" sz="1100">
              <a:solidFill>
                <a:srgbClr val="002D64"/>
              </a:solidFill>
              <a:latin typeface="Arial" panose="020B0604020202020204" pitchFamily="34" charset="0"/>
              <a:cs typeface="Cordia New" panose="020B0304020202020204" pitchFamily="34" charset="-34"/>
            </a:endParaRPr>
          </a:p>
          <a:p>
            <a:pPr>
              <a:lnSpc>
                <a:spcPct val="115000"/>
              </a:lnSpc>
              <a:spcBef>
                <a:spcPts val="600"/>
              </a:spcBef>
              <a:spcAft>
                <a:spcPts val="0"/>
              </a:spcAft>
            </a:pPr>
            <a:endParaRPr lang="de-DE" sz="1100">
              <a:solidFill>
                <a:srgbClr val="002D64"/>
              </a:solidFill>
              <a:latin typeface="Arial" panose="020B0604020202020204" pitchFamily="34" charset="0"/>
              <a:ea typeface="SimSun" panose="02010600030101010101" pitchFamily="2" charset="-122"/>
              <a:cs typeface="Arial" panose="020B0604020202020204" pitchFamily="34" charset="0"/>
            </a:endParaRPr>
          </a:p>
          <a:p>
            <a:pPr>
              <a:lnSpc>
                <a:spcPct val="115000"/>
              </a:lnSpc>
              <a:spcBef>
                <a:spcPts val="600"/>
              </a:spcBef>
              <a:spcAft>
                <a:spcPts val="0"/>
              </a:spcAft>
            </a:pPr>
            <a:endParaRPr lang="de-DE" sz="1100">
              <a:solidFill>
                <a:srgbClr val="002D64"/>
              </a:solidFill>
              <a:latin typeface="Arial" panose="020B0604020202020204" pitchFamily="34" charset="0"/>
              <a:ea typeface="SimSun" panose="02010600030101010101" pitchFamily="2" charset="-122"/>
              <a:cs typeface="Arial" panose="020B0604020202020204" pitchFamily="34" charset="0"/>
            </a:endParaRPr>
          </a:p>
          <a:p>
            <a:pPr>
              <a:lnSpc>
                <a:spcPct val="115000"/>
              </a:lnSpc>
              <a:spcBef>
                <a:spcPts val="600"/>
              </a:spcBef>
              <a:spcAft>
                <a:spcPts val="0"/>
              </a:spcAft>
            </a:pPr>
            <a:endParaRPr lang="de-DE" sz="1100">
              <a:solidFill>
                <a:srgbClr val="002D64"/>
              </a:solidFill>
              <a:latin typeface="Arial" panose="020B0604020202020204" pitchFamily="34" charset="0"/>
              <a:ea typeface="SimSun" panose="02010600030101010101" pitchFamily="2" charset="-122"/>
              <a:cs typeface="Arial" panose="020B0604020202020204" pitchFamily="34" charset="0"/>
            </a:endParaRPr>
          </a:p>
          <a:p>
            <a:pPr>
              <a:lnSpc>
                <a:spcPct val="115000"/>
              </a:lnSpc>
              <a:spcBef>
                <a:spcPts val="600"/>
              </a:spcBef>
              <a:spcAft>
                <a:spcPts val="0"/>
              </a:spcAft>
            </a:pPr>
            <a:endParaRPr lang="de-DE" sz="1100">
              <a:solidFill>
                <a:srgbClr val="002D64"/>
              </a:solidFill>
              <a:latin typeface="Arial" panose="020B0604020202020204" pitchFamily="34" charset="0"/>
              <a:ea typeface="SimSun" panose="02010600030101010101" pitchFamily="2" charset="-122"/>
              <a:cs typeface="Arial" panose="020B0604020202020204" pitchFamily="34" charset="0"/>
            </a:endParaRPr>
          </a:p>
        </p:txBody>
      </p:sp>
      <p:grpSp>
        <p:nvGrpSpPr>
          <p:cNvPr id="4" name="Gruppieren 3"/>
          <p:cNvGrpSpPr/>
          <p:nvPr/>
        </p:nvGrpSpPr>
        <p:grpSpPr>
          <a:xfrm>
            <a:off x="4562994" y="1730530"/>
            <a:ext cx="2185688" cy="527121"/>
            <a:chOff x="-4505024" y="4221648"/>
            <a:chExt cx="4171167" cy="1005958"/>
          </a:xfrm>
        </p:grpSpPr>
        <p:sp>
          <p:nvSpPr>
            <p:cNvPr id="3" name="Rechteck 2"/>
            <p:cNvSpPr/>
            <p:nvPr/>
          </p:nvSpPr>
          <p:spPr>
            <a:xfrm>
              <a:off x="-4505024" y="4221648"/>
              <a:ext cx="4171167" cy="1005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1740" y="4364963"/>
              <a:ext cx="3852672" cy="719328"/>
            </a:xfrm>
            <a:prstGeom prst="rect">
              <a:avLst/>
            </a:prstGeom>
          </p:spPr>
        </p:pic>
      </p:grpSp>
      <p:sp>
        <p:nvSpPr>
          <p:cNvPr id="51" name="Foliennummernplatzhalter 50"/>
          <p:cNvSpPr>
            <a:spLocks noGrp="1"/>
          </p:cNvSpPr>
          <p:nvPr>
            <p:ph type="sldNum" sz="quarter" idx="12"/>
          </p:nvPr>
        </p:nvSpPr>
        <p:spPr>
          <a:xfrm>
            <a:off x="4981047" y="9184588"/>
            <a:ext cx="1543050" cy="527403"/>
          </a:xfrm>
        </p:spPr>
        <p:txBody>
          <a:bodyPr/>
          <a:lstStyle/>
          <a:p>
            <a:r>
              <a:rPr lang="de-DE">
                <a:solidFill>
                  <a:srgbClr val="002D64"/>
                </a:solidFill>
                <a:latin typeface="Arial" panose="020B0604020202020204" pitchFamily="34" charset="0"/>
                <a:cs typeface="Arial" panose="020B0604020202020204" pitchFamily="34" charset="0"/>
              </a:rPr>
              <a:t> </a:t>
            </a:r>
            <a:fld id="{B367C774-BF47-4908-8078-F07A9743E7EB}" type="slidenum">
              <a:rPr lang="de-DE" smtClean="0">
                <a:solidFill>
                  <a:srgbClr val="002D64"/>
                </a:solidFill>
                <a:latin typeface="Arial" panose="020B0604020202020204" pitchFamily="34" charset="0"/>
                <a:cs typeface="Arial" panose="020B0604020202020204" pitchFamily="34" charset="0"/>
              </a:rPr>
              <a:pPr/>
              <a:t>4</a:t>
            </a:fld>
            <a:r>
              <a:rPr lang="de-DE">
                <a:solidFill>
                  <a:srgbClr val="002D64"/>
                </a:solidFill>
                <a:latin typeface="Arial" panose="020B0604020202020204" pitchFamily="34" charset="0"/>
                <a:cs typeface="Arial" panose="020B0604020202020204" pitchFamily="34" charset="0"/>
              </a:rPr>
              <a:t>/29</a:t>
            </a:r>
          </a:p>
        </p:txBody>
      </p:sp>
      <p:sp>
        <p:nvSpPr>
          <p:cNvPr id="5" name="Textfeld 4"/>
          <p:cNvSpPr txBox="1"/>
          <p:nvPr/>
        </p:nvSpPr>
        <p:spPr>
          <a:xfrm>
            <a:off x="198708" y="2852651"/>
            <a:ext cx="6481255" cy="5799280"/>
          </a:xfrm>
          <a:prstGeom prst="rect">
            <a:avLst/>
          </a:prstGeom>
          <a:noFill/>
        </p:spPr>
        <p:txBody>
          <a:bodyPr wrap="square" rtlCol="0">
            <a:spAutoFit/>
          </a:bodyPr>
          <a:lstStyle/>
          <a:p>
            <a:pPr>
              <a:lnSpc>
                <a:spcPct val="114000"/>
              </a:lnSpc>
              <a:spcBef>
                <a:spcPts val="1200"/>
              </a:spcBef>
              <a:spcAft>
                <a:spcPts val="600"/>
              </a:spcAft>
            </a:pPr>
            <a:r>
              <a:rPr lang="en-US" sz="1100" b="1" dirty="0">
                <a:solidFill>
                  <a:srgbClr val="0074AA"/>
                </a:solidFill>
                <a:latin typeface="Arial" panose="020B0604020202020204" pitchFamily="34" charset="0"/>
                <a:cs typeface="Cordia New"/>
              </a:rPr>
              <a:t>What can participants expect of the Cloud Curriculum?</a:t>
            </a:r>
          </a:p>
          <a:p>
            <a:pPr>
              <a:lnSpc>
                <a:spcPct val="114000"/>
              </a:lnSpc>
              <a:spcAft>
                <a:spcPts val="600"/>
              </a:spcAft>
            </a:pPr>
            <a:r>
              <a:rPr lang="en-US" sz="1100" dirty="0">
                <a:solidFill>
                  <a:srgbClr val="002D64"/>
                </a:solidFill>
                <a:latin typeface="Arial" panose="020B0604020202020204" pitchFamily="34" charset="0"/>
                <a:cs typeface="Cordia New" panose="020B0304020202020204" pitchFamily="34" charset="-34"/>
              </a:rPr>
              <a:t>The Bertelsmann Cloud Curriculum is a flexible online learning experience with premium-quality standards and many interactive elements.</a:t>
            </a:r>
          </a:p>
          <a:p>
            <a:pPr>
              <a:lnSpc>
                <a:spcPct val="114000"/>
              </a:lnSpc>
              <a:spcAft>
                <a:spcPts val="600"/>
              </a:spcAft>
            </a:pPr>
            <a:r>
              <a:rPr lang="en-US" sz="1100" dirty="0">
                <a:solidFill>
                  <a:srgbClr val="002D64"/>
                </a:solidFill>
                <a:latin typeface="Arial" panose="020B0604020202020204" pitchFamily="34" charset="0"/>
                <a:cs typeface="Cordia New" panose="020B0304020202020204" pitchFamily="34" charset="-34"/>
              </a:rPr>
              <a:t>Participants benefit from a selected, well-structured and quality-assured digital learning curriculum with great practical relevance. Participants not only have the opportunity to exchange information about the challenges and best practices in communities powered by the respective learning provider, but also to work on their own projects. Thanks to the strong practical relevance, the learning content can be used in everyday professional life.</a:t>
            </a:r>
          </a:p>
          <a:p>
            <a:pPr>
              <a:lnSpc>
                <a:spcPct val="114000"/>
              </a:lnSpc>
              <a:spcBef>
                <a:spcPts val="1200"/>
              </a:spcBef>
              <a:spcAft>
                <a:spcPts val="600"/>
              </a:spcAft>
            </a:pPr>
            <a:r>
              <a:rPr lang="en-US" sz="1100" b="1" dirty="0">
                <a:solidFill>
                  <a:srgbClr val="0074AA"/>
                </a:solidFill>
                <a:latin typeface="Arial" panose="020B0604020202020204" pitchFamily="34" charset="0"/>
                <a:cs typeface="Cordia New"/>
              </a:rPr>
              <a:t>What topics does the Cloud Curriculum cover? </a:t>
            </a:r>
          </a:p>
          <a:p>
            <a:pPr>
              <a:lnSpc>
                <a:spcPct val="114000"/>
              </a:lnSpc>
              <a:spcAft>
                <a:spcPts val="600"/>
              </a:spcAft>
            </a:pPr>
            <a:r>
              <a:rPr lang="en-US" sz="1100" dirty="0">
                <a:solidFill>
                  <a:srgbClr val="002D64"/>
                </a:solidFill>
                <a:latin typeface="Arial" panose="020B0604020202020204" pitchFamily="34" charset="0"/>
                <a:cs typeface="Cordia New" panose="020B0304020202020204" pitchFamily="34" charset="-34"/>
              </a:rPr>
              <a:t>The selection of topics covers the entire ‘Technology-to-Business’ spectrum, and ranges from Software Development, to Solution Design, to Product and Portfolio Management. Furthermore, courses on basic tech skills, such as an introduction to programming, are also offered.</a:t>
            </a:r>
          </a:p>
          <a:p>
            <a:pPr>
              <a:lnSpc>
                <a:spcPct val="114000"/>
              </a:lnSpc>
              <a:spcBef>
                <a:spcPts val="1200"/>
              </a:spcBef>
              <a:spcAft>
                <a:spcPts val="600"/>
              </a:spcAft>
            </a:pPr>
            <a:r>
              <a:rPr lang="en-US" sz="1100" b="1" dirty="0">
                <a:solidFill>
                  <a:srgbClr val="0074AA"/>
                </a:solidFill>
                <a:latin typeface="Arial" panose="020B0604020202020204" pitchFamily="34" charset="0"/>
                <a:cs typeface="Cordia New"/>
              </a:rPr>
              <a:t>What are the learning targets?</a:t>
            </a:r>
          </a:p>
          <a:p>
            <a:pPr>
              <a:lnSpc>
                <a:spcPct val="114000"/>
              </a:lnSpc>
              <a:spcAft>
                <a:spcPts val="600"/>
              </a:spcAft>
            </a:pPr>
            <a:r>
              <a:rPr lang="en-US" sz="1100" dirty="0">
                <a:solidFill>
                  <a:srgbClr val="002D64"/>
                </a:solidFill>
                <a:latin typeface="Arial" panose="020B0604020202020204" pitchFamily="34" charset="0"/>
                <a:cs typeface="Cordia New" panose="020B0304020202020204" pitchFamily="34" charset="-34"/>
              </a:rPr>
              <a:t>The learning targets for each role were formulated together with experts of the Bertelsmann IT community – these targets are based on the requirements which practice places on each role profile. The learning targets for the individual roles are described in the role descriptions </a:t>
            </a:r>
            <a:r>
              <a:rPr lang="en-US" sz="1100" dirty="0">
                <a:solidFill>
                  <a:srgbClr val="002D64"/>
                </a:solidFill>
                <a:highlight>
                  <a:srgbClr val="FFFF00"/>
                </a:highlight>
                <a:latin typeface="Arial" panose="020B0604020202020204" pitchFamily="34" charset="0"/>
                <a:ea typeface="SimSun" panose="02010600030101010101" pitchFamily="2" charset="-122"/>
                <a:cs typeface="Times New Roman" panose="02020603050405020304" pitchFamily="18" charset="0"/>
                <a:hlinkClick r:id="rId5" action="ppaction://hlinksldjump"/>
              </a:rPr>
              <a:t>(pp. 8-14)</a:t>
            </a:r>
            <a:r>
              <a:rPr lang="en-US" sz="1100" dirty="0">
                <a:solidFill>
                  <a:srgbClr val="002D64"/>
                </a:solidFill>
                <a:highlight>
                  <a:srgbClr val="FFFF00"/>
                </a:highlight>
                <a:latin typeface="Arial" panose="020B0604020202020204" pitchFamily="34" charset="0"/>
                <a:ea typeface="SimSun" panose="02010600030101010101" pitchFamily="2" charset="-122"/>
                <a:cs typeface="Times New Roman" panose="02020603050405020304" pitchFamily="18" charset="0"/>
              </a:rPr>
              <a:t>.</a:t>
            </a:r>
          </a:p>
          <a:p>
            <a:pPr>
              <a:lnSpc>
                <a:spcPct val="114000"/>
              </a:lnSpc>
              <a:spcBef>
                <a:spcPts val="1200"/>
              </a:spcBef>
              <a:spcAft>
                <a:spcPts val="600"/>
              </a:spcAft>
            </a:pPr>
            <a:r>
              <a:rPr lang="en-US" sz="1100" b="1" dirty="0">
                <a:solidFill>
                  <a:srgbClr val="0074AA"/>
                </a:solidFill>
                <a:latin typeface="Arial" panose="020B0604020202020204" pitchFamily="34" charset="0"/>
                <a:cs typeface="Cordia New"/>
              </a:rPr>
              <a:t>Who can register?</a:t>
            </a:r>
          </a:p>
          <a:p>
            <a:pPr>
              <a:lnSpc>
                <a:spcPct val="115000"/>
              </a:lnSpc>
              <a:spcAft>
                <a:spcPts val="600"/>
              </a:spcAft>
            </a:pPr>
            <a:r>
              <a:rPr lang="en-US" sz="1100" dirty="0">
                <a:solidFill>
                  <a:srgbClr val="002D64"/>
                </a:solidFill>
                <a:latin typeface="Arial" panose="020B0604020202020204" pitchFamily="34" charset="0"/>
                <a:ea typeface="SimSun" panose="02010600030101010101" pitchFamily="2" charset="-122"/>
                <a:cs typeface="Times New Roman" panose="02020603050405020304" pitchFamily="18" charset="0"/>
              </a:rPr>
              <a:t>The Bertelsmann Cloud Curriculum is open to all Bertelsmann employees who want to undertake further training or want to intensify their knowledge in the area of cloud technology. The prerequisites vary according to the objectives of the learning path and can be taken from the individual role descriptions </a:t>
            </a:r>
            <a:r>
              <a:rPr lang="en-US" sz="1100" dirty="0">
                <a:solidFill>
                  <a:srgbClr val="002D64"/>
                </a:solidFill>
                <a:highlight>
                  <a:srgbClr val="FFFF00"/>
                </a:highlight>
                <a:latin typeface="Arial" panose="020B0604020202020204" pitchFamily="34" charset="0"/>
                <a:ea typeface="SimSun" panose="02010600030101010101" pitchFamily="2" charset="-122"/>
                <a:cs typeface="Times New Roman" panose="02020603050405020304" pitchFamily="18" charset="0"/>
                <a:hlinkClick r:id="rId5" action="ppaction://hlinksldjump"/>
              </a:rPr>
              <a:t>(pp. 8-14)</a:t>
            </a:r>
            <a:r>
              <a:rPr lang="en-US" sz="1100" dirty="0">
                <a:solidFill>
                  <a:srgbClr val="002D64"/>
                </a:solidFill>
                <a:highlight>
                  <a:srgbClr val="FFFF00"/>
                </a:highlight>
                <a:latin typeface="Arial" panose="020B0604020202020204" pitchFamily="34" charset="0"/>
                <a:ea typeface="SimSun" panose="02010600030101010101" pitchFamily="2" charset="-122"/>
                <a:cs typeface="Times New Roman" panose="02020603050405020304" pitchFamily="18" charset="0"/>
              </a:rPr>
              <a:t>.</a:t>
            </a:r>
          </a:p>
          <a:p>
            <a:pPr>
              <a:lnSpc>
                <a:spcPct val="114000"/>
              </a:lnSpc>
              <a:spcBef>
                <a:spcPts val="300"/>
              </a:spcBef>
              <a:spcAft>
                <a:spcPts val="600"/>
              </a:spcAft>
            </a:pPr>
            <a:endParaRPr lang="en-US" sz="1100" dirty="0">
              <a:solidFill>
                <a:srgbClr val="002D64"/>
              </a:solidFill>
              <a:latin typeface="Arial" panose="020B0604020202020204" pitchFamily="34" charset="0"/>
              <a:cs typeface="Cordia New" panose="020B0304020202020204" pitchFamily="34" charset="-34"/>
            </a:endParaRPr>
          </a:p>
          <a:p>
            <a:endParaRPr lang="en-US" sz="1200" dirty="0"/>
          </a:p>
        </p:txBody>
      </p:sp>
      <p:sp>
        <p:nvSpPr>
          <p:cNvPr id="9" name="Rechteck 8"/>
          <p:cNvSpPr/>
          <p:nvPr/>
        </p:nvSpPr>
        <p:spPr>
          <a:xfrm>
            <a:off x="181616" y="2248507"/>
            <a:ext cx="6550681" cy="60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a:solidFill>
                  <a:srgbClr val="0074AA"/>
                </a:solidFill>
                <a:latin typeface="Arial" panose="020B0604020202020204" pitchFamily="34" charset="0"/>
                <a:cs typeface="Arial" panose="020B0604020202020204" pitchFamily="34" charset="0"/>
              </a:rPr>
              <a:t>Bertelsmann Cloud Curriculum </a:t>
            </a:r>
          </a:p>
          <a:p>
            <a:r>
              <a:rPr lang="de-DE" sz="1400">
                <a:solidFill>
                  <a:srgbClr val="0074AA"/>
                </a:solidFill>
                <a:latin typeface="Arial" panose="020B0604020202020204" pitchFamily="34" charset="0"/>
                <a:cs typeface="Arial" panose="020B0604020202020204" pitchFamily="34" charset="0"/>
              </a:rPr>
              <a:t>FAQs </a:t>
            </a:r>
            <a:r>
              <a:rPr lang="de-DE" sz="1400" err="1">
                <a:solidFill>
                  <a:srgbClr val="0074AA"/>
                </a:solidFill>
                <a:latin typeface="Arial" panose="020B0604020202020204" pitchFamily="34" charset="0"/>
                <a:cs typeface="Arial" panose="020B0604020202020204" pitchFamily="34" charset="0"/>
              </a:rPr>
              <a:t>for</a:t>
            </a:r>
            <a:r>
              <a:rPr lang="de-DE" sz="1400">
                <a:solidFill>
                  <a:srgbClr val="0074AA"/>
                </a:solidFill>
                <a:latin typeface="Arial" panose="020B0604020202020204" pitchFamily="34" charset="0"/>
                <a:cs typeface="Arial" panose="020B0604020202020204" pitchFamily="34" charset="0"/>
              </a:rPr>
              <a:t> Bertelsmann </a:t>
            </a:r>
            <a:r>
              <a:rPr lang="de-DE" sz="1400" err="1">
                <a:solidFill>
                  <a:srgbClr val="0074AA"/>
                </a:solidFill>
                <a:latin typeface="Arial" panose="020B0604020202020204" pitchFamily="34" charset="0"/>
                <a:cs typeface="Arial" panose="020B0604020202020204" pitchFamily="34" charset="0"/>
              </a:rPr>
              <a:t>Employees</a:t>
            </a:r>
            <a:endParaRPr lang="de-DE" sz="1400">
              <a:solidFill>
                <a:srgbClr val="0074A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1475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1845582-AC88-451A-9863-F6D2A684847D}"/>
              </a:ext>
            </a:extLst>
          </p:cNvPr>
          <p:cNvPicPr>
            <a:picLocks noChangeAspect="1"/>
          </p:cNvPicPr>
          <p:nvPr/>
        </p:nvPicPr>
        <p:blipFill rotWithShape="1">
          <a:blip r:embed="rId3">
            <a:extLst>
              <a:ext uri="{28A0092B-C50C-407E-A947-70E740481C1C}">
                <a14:useLocalDpi xmlns:a14="http://schemas.microsoft.com/office/drawing/2010/main" val="0"/>
              </a:ext>
            </a:extLst>
          </a:blip>
          <a:srcRect l="13012"/>
          <a:stretch/>
        </p:blipFill>
        <p:spPr>
          <a:xfrm>
            <a:off x="192437" y="154771"/>
            <a:ext cx="6477633" cy="2298165"/>
          </a:xfrm>
          <a:prstGeom prst="rect">
            <a:avLst/>
          </a:prstGeom>
        </p:spPr>
      </p:pic>
      <p:sp>
        <p:nvSpPr>
          <p:cNvPr id="6" name="Rechteck 5"/>
          <p:cNvSpPr/>
          <p:nvPr/>
        </p:nvSpPr>
        <p:spPr>
          <a:xfrm>
            <a:off x="196601" y="2268846"/>
            <a:ext cx="6476400" cy="7469514"/>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5000"/>
              </a:lnSpc>
              <a:spcBef>
                <a:spcPts val="600"/>
              </a:spcBef>
              <a:spcAft>
                <a:spcPts val="600"/>
              </a:spcAft>
            </a:pPr>
            <a:endParaRPr lang="de-DE" sz="1200" b="1">
              <a:solidFill>
                <a:schemeClr val="tx1"/>
              </a:solidFill>
              <a:latin typeface="Arial" panose="020B0604020202020204" pitchFamily="34" charset="0"/>
              <a:ea typeface="Arial" panose="020B0604020202020204" pitchFamily="34" charset="0"/>
              <a:cs typeface="Arial" panose="020B0604020202020204" pitchFamily="34" charset="0"/>
            </a:endParaRPr>
          </a:p>
        </p:txBody>
      </p:sp>
      <p:grpSp>
        <p:nvGrpSpPr>
          <p:cNvPr id="4" name="Gruppieren 3"/>
          <p:cNvGrpSpPr/>
          <p:nvPr/>
        </p:nvGrpSpPr>
        <p:grpSpPr>
          <a:xfrm>
            <a:off x="4562994" y="1730530"/>
            <a:ext cx="2185688" cy="527121"/>
            <a:chOff x="-4505024" y="4221648"/>
            <a:chExt cx="4171167" cy="1005958"/>
          </a:xfrm>
        </p:grpSpPr>
        <p:sp>
          <p:nvSpPr>
            <p:cNvPr id="3" name="Rechteck 2"/>
            <p:cNvSpPr/>
            <p:nvPr/>
          </p:nvSpPr>
          <p:spPr>
            <a:xfrm>
              <a:off x="-4505024" y="4221648"/>
              <a:ext cx="4171167" cy="1005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1740" y="4364963"/>
              <a:ext cx="3852672" cy="719328"/>
            </a:xfrm>
            <a:prstGeom prst="rect">
              <a:avLst/>
            </a:prstGeom>
          </p:spPr>
        </p:pic>
      </p:grpSp>
      <p:sp>
        <p:nvSpPr>
          <p:cNvPr id="51" name="Foliennummernplatzhalter 50"/>
          <p:cNvSpPr>
            <a:spLocks noGrp="1"/>
          </p:cNvSpPr>
          <p:nvPr>
            <p:ph type="sldNum" sz="quarter" idx="12"/>
          </p:nvPr>
        </p:nvSpPr>
        <p:spPr>
          <a:xfrm>
            <a:off x="4981047" y="9184588"/>
            <a:ext cx="1543050" cy="527403"/>
          </a:xfrm>
        </p:spPr>
        <p:txBody>
          <a:bodyPr/>
          <a:lstStyle/>
          <a:p>
            <a:r>
              <a:rPr lang="de-DE">
                <a:solidFill>
                  <a:srgbClr val="002D64"/>
                </a:solidFill>
                <a:latin typeface="Arial" panose="020B0604020202020204" pitchFamily="34" charset="0"/>
                <a:cs typeface="Arial" panose="020B0604020202020204" pitchFamily="34" charset="0"/>
              </a:rPr>
              <a:t> </a:t>
            </a:r>
            <a:fld id="{B367C774-BF47-4908-8078-F07A9743E7EB}" type="slidenum">
              <a:rPr lang="de-DE" smtClean="0">
                <a:solidFill>
                  <a:srgbClr val="002D64"/>
                </a:solidFill>
                <a:latin typeface="Arial" panose="020B0604020202020204" pitchFamily="34" charset="0"/>
                <a:cs typeface="Arial" panose="020B0604020202020204" pitchFamily="34" charset="0"/>
              </a:rPr>
              <a:pPr/>
              <a:t>5</a:t>
            </a:fld>
            <a:r>
              <a:rPr lang="de-DE">
                <a:solidFill>
                  <a:srgbClr val="002D64"/>
                </a:solidFill>
                <a:latin typeface="Arial" panose="020B0604020202020204" pitchFamily="34" charset="0"/>
                <a:cs typeface="Arial" panose="020B0604020202020204" pitchFamily="34" charset="0"/>
              </a:rPr>
              <a:t>/29</a:t>
            </a:r>
          </a:p>
        </p:txBody>
      </p:sp>
      <p:sp>
        <p:nvSpPr>
          <p:cNvPr id="5" name="Textfeld 4"/>
          <p:cNvSpPr txBox="1"/>
          <p:nvPr/>
        </p:nvSpPr>
        <p:spPr>
          <a:xfrm>
            <a:off x="206005" y="2857234"/>
            <a:ext cx="6473199" cy="6445354"/>
          </a:xfrm>
          <a:prstGeom prst="rect">
            <a:avLst/>
          </a:prstGeom>
          <a:noFill/>
        </p:spPr>
        <p:txBody>
          <a:bodyPr wrap="square" rtlCol="0">
            <a:spAutoFit/>
          </a:bodyPr>
          <a:lstStyle/>
          <a:p>
            <a:pPr>
              <a:lnSpc>
                <a:spcPct val="114000"/>
              </a:lnSpc>
              <a:spcBef>
                <a:spcPts val="1200"/>
              </a:spcBef>
              <a:spcAft>
                <a:spcPts val="600"/>
              </a:spcAft>
            </a:pPr>
            <a:r>
              <a:rPr lang="en-US" sz="1100" b="1" dirty="0">
                <a:solidFill>
                  <a:srgbClr val="0074AA"/>
                </a:solidFill>
                <a:latin typeface="Arial" panose="020B0604020202020204" pitchFamily="34" charset="0"/>
                <a:cs typeface="Cordia New"/>
              </a:rPr>
              <a:t>What are the prerequisites for successful participation?</a:t>
            </a:r>
          </a:p>
          <a:p>
            <a:pPr>
              <a:lnSpc>
                <a:spcPct val="114000"/>
              </a:lnSpc>
              <a:spcAft>
                <a:spcPts val="600"/>
              </a:spcAft>
            </a:pPr>
            <a:r>
              <a:rPr lang="en-US" sz="1100" dirty="0">
                <a:solidFill>
                  <a:srgbClr val="002D64"/>
                </a:solidFill>
                <a:latin typeface="Arial" panose="020B0604020202020204" pitchFamily="34" charset="0"/>
                <a:cs typeface="Cordia New" panose="020B0304020202020204" pitchFamily="34" charset="-34"/>
              </a:rPr>
              <a:t>Key elements for successful participation are one’s own initiative and the desire to learn and discover.</a:t>
            </a:r>
          </a:p>
          <a:p>
            <a:pPr>
              <a:lnSpc>
                <a:spcPct val="114000"/>
              </a:lnSpc>
              <a:spcBef>
                <a:spcPts val="300"/>
              </a:spcBef>
              <a:spcAft>
                <a:spcPts val="600"/>
              </a:spcAft>
            </a:pPr>
            <a:r>
              <a:rPr lang="en-US" sz="1100" dirty="0">
                <a:solidFill>
                  <a:srgbClr val="002D64"/>
                </a:solidFill>
                <a:latin typeface="Arial" panose="020B0604020202020204" pitchFamily="34" charset="0"/>
                <a:cs typeface="Cordia New" panose="020B0304020202020204" pitchFamily="34" charset="-34"/>
              </a:rPr>
              <a:t>The Bertelsmann Cloud Curriculum offers participants many individual ways to undertake further training and to build up their data expertise. Each individual has to decide which is the right path for him or her. The Bertelsmann University has lots of comprehensive information material available. Anyone who is potentially interested should ask, and find the answer to, the following questions:</a:t>
            </a:r>
          </a:p>
          <a:p>
            <a:pPr marL="342900" lvl="0" indent="-342900">
              <a:spcBef>
                <a:spcPts val="300"/>
              </a:spcBef>
              <a:spcAft>
                <a:spcPts val="0"/>
              </a:spcAft>
              <a:buFont typeface="Arial" panose="020B0604020202020204" pitchFamily="34" charset="0"/>
              <a:buChar char="•"/>
            </a:pPr>
            <a:r>
              <a:rPr lang="en-US" sz="1100" dirty="0">
                <a:solidFill>
                  <a:srgbClr val="002D64"/>
                </a:solidFill>
                <a:latin typeface="Arial" panose="020B0604020202020204" pitchFamily="34" charset="0"/>
                <a:cs typeface="Cordia New" panose="020B0304020202020204" pitchFamily="34" charset="-34"/>
              </a:rPr>
              <a:t>Which cloud role is the right one for me?</a:t>
            </a:r>
          </a:p>
          <a:p>
            <a:pPr marL="342900" lvl="0" indent="-342900">
              <a:spcBef>
                <a:spcPts val="300"/>
              </a:spcBef>
              <a:spcAft>
                <a:spcPts val="0"/>
              </a:spcAft>
              <a:buFont typeface="Arial" panose="020B0604020202020204" pitchFamily="34" charset="0"/>
              <a:buChar char="•"/>
            </a:pPr>
            <a:r>
              <a:rPr lang="en-US" sz="1100" dirty="0">
                <a:solidFill>
                  <a:srgbClr val="002D64"/>
                </a:solidFill>
                <a:latin typeface="Arial" panose="020B0604020202020204" pitchFamily="34" charset="0"/>
                <a:cs typeface="Cordia New" panose="020B0304020202020204" pitchFamily="34" charset="-34"/>
              </a:rPr>
              <a:t>How much time can I invest in my professional training?</a:t>
            </a:r>
          </a:p>
          <a:p>
            <a:pPr marL="342900" lvl="0" indent="-342900">
              <a:spcBef>
                <a:spcPts val="300"/>
              </a:spcBef>
              <a:spcAft>
                <a:spcPts val="0"/>
              </a:spcAft>
              <a:buFont typeface="Arial" panose="020B0604020202020204" pitchFamily="34" charset="0"/>
              <a:buChar char="•"/>
            </a:pPr>
            <a:r>
              <a:rPr lang="en-US" sz="1100" dirty="0">
                <a:solidFill>
                  <a:srgbClr val="002D64"/>
                </a:solidFill>
                <a:latin typeface="Arial" panose="020B0604020202020204" pitchFamily="34" charset="0"/>
                <a:cs typeface="Cordia New" panose="020B0304020202020204" pitchFamily="34" charset="-34"/>
              </a:rPr>
              <a:t>Which learning provider will suit me best?</a:t>
            </a:r>
          </a:p>
          <a:p>
            <a:pPr marL="342900" lvl="0" indent="-342900">
              <a:spcBef>
                <a:spcPts val="300"/>
              </a:spcBef>
              <a:spcAft>
                <a:spcPts val="0"/>
              </a:spcAft>
              <a:buFont typeface="Arial" panose="020B0604020202020204" pitchFamily="34" charset="0"/>
              <a:buChar char="•"/>
            </a:pPr>
            <a:r>
              <a:rPr lang="en-US" sz="1100" dirty="0">
                <a:solidFill>
                  <a:srgbClr val="002D64"/>
                </a:solidFill>
                <a:latin typeface="Arial" panose="020B0604020202020204" pitchFamily="34" charset="0"/>
                <a:cs typeface="Cordia New" panose="020B0304020202020204" pitchFamily="34" charset="-34"/>
              </a:rPr>
              <a:t>Which courses within a learning path do I need?</a:t>
            </a:r>
          </a:p>
          <a:p>
            <a:pPr marL="342900" lvl="0" indent="-342900">
              <a:spcBef>
                <a:spcPts val="300"/>
              </a:spcBef>
              <a:spcAft>
                <a:spcPts val="600"/>
              </a:spcAft>
              <a:buFont typeface="Arial" panose="020B0604020202020204" pitchFamily="34" charset="0"/>
              <a:buChar char="•"/>
            </a:pPr>
            <a:r>
              <a:rPr lang="en-US" sz="1100" dirty="0">
                <a:solidFill>
                  <a:srgbClr val="002D64"/>
                </a:solidFill>
                <a:latin typeface="Arial" panose="020B0604020202020204" pitchFamily="34" charset="0"/>
                <a:cs typeface="Cordia New" panose="020B0304020202020204" pitchFamily="34" charset="-34"/>
              </a:rPr>
              <a:t>How much money would I like to invest?</a:t>
            </a:r>
          </a:p>
          <a:p>
            <a:pPr>
              <a:lnSpc>
                <a:spcPct val="114000"/>
              </a:lnSpc>
              <a:spcBef>
                <a:spcPts val="1200"/>
              </a:spcBef>
              <a:spcAft>
                <a:spcPts val="600"/>
              </a:spcAft>
            </a:pPr>
            <a:r>
              <a:rPr lang="en-US" sz="1100" b="1" dirty="0">
                <a:solidFill>
                  <a:srgbClr val="0074AA"/>
                </a:solidFill>
                <a:latin typeface="Arial" panose="020B0604020202020204" pitchFamily="34" charset="0"/>
                <a:cs typeface="Cordia New"/>
              </a:rPr>
              <a:t>What types of training are available?</a:t>
            </a:r>
          </a:p>
          <a:p>
            <a:pPr marL="171450" indent="-171450">
              <a:lnSpc>
                <a:spcPct val="114000"/>
              </a:lnSpc>
              <a:spcBef>
                <a:spcPts val="1200"/>
              </a:spcBef>
              <a:spcAft>
                <a:spcPts val="600"/>
              </a:spcAft>
              <a:buFont typeface="Arial" panose="020B0604020202020204" pitchFamily="34" charset="0"/>
              <a:buChar char="•"/>
            </a:pPr>
            <a:r>
              <a:rPr lang="en-US" sz="1100" b="1" dirty="0">
                <a:solidFill>
                  <a:srgbClr val="002D64"/>
                </a:solidFill>
                <a:latin typeface="Arial" panose="020B0604020202020204" pitchFamily="34" charset="0"/>
                <a:cs typeface="Cordia New" panose="020B0304020202020204" pitchFamily="34" charset="-34"/>
              </a:rPr>
              <a:t>Web-based training (WBT): </a:t>
            </a:r>
            <a:r>
              <a:rPr lang="en-US" sz="1100" dirty="0">
                <a:solidFill>
                  <a:srgbClr val="002D64"/>
                </a:solidFill>
                <a:latin typeface="Arial" panose="020B0604020202020204" pitchFamily="34" charset="0"/>
                <a:cs typeface="Cordia New" panose="020B0304020202020204" pitchFamily="34" charset="-34"/>
              </a:rPr>
              <a:t>Both Coursera and Udacity use mainly classic recorded online trainings that you can work through on your own and at your own pace. In addition, project work and peer communities will promote exchange over learning content and challenges and help you deepen your practical skills. After purchasing a license for either Coursera (including all Google Cloud trainings) or Udacity, you will be granted access to the provider’s content catalog for a fixed amount of time to complete your studies starting from your activation date.</a:t>
            </a:r>
          </a:p>
          <a:p>
            <a:pPr marL="171450" indent="-171450">
              <a:lnSpc>
                <a:spcPct val="114000"/>
              </a:lnSpc>
              <a:spcBef>
                <a:spcPts val="1200"/>
              </a:spcBef>
              <a:spcAft>
                <a:spcPts val="600"/>
              </a:spcAft>
              <a:buFont typeface="Arial" panose="020B0604020202020204" pitchFamily="34" charset="0"/>
              <a:buChar char="•"/>
            </a:pPr>
            <a:r>
              <a:rPr lang="en-US" sz="1100" b="1" dirty="0">
                <a:solidFill>
                  <a:srgbClr val="002D64"/>
                </a:solidFill>
                <a:latin typeface="Arial" panose="020B0604020202020204" pitchFamily="34" charset="0"/>
                <a:cs typeface="Cordia New" panose="020B0304020202020204" pitchFamily="34" charset="-34"/>
              </a:rPr>
              <a:t>(Virtual) Instructor-led trainings: </a:t>
            </a:r>
            <a:r>
              <a:rPr lang="en-US" sz="1100" dirty="0">
                <a:solidFill>
                  <a:srgbClr val="002D64"/>
                </a:solidFill>
                <a:latin typeface="Arial" panose="020B0604020202020204" pitchFamily="34" charset="0"/>
                <a:cs typeface="Cordia New" panose="020B0304020202020204" pitchFamily="34" charset="-34"/>
              </a:rPr>
              <a:t>AWS and Microsoft typically use live trainings in a private Bertelsmann-only cohort environment and delivered by a certified trainer. Trainings have a duration of 1 – 5 working days and are comprised of a mixture of theory and practical exercise. Through </a:t>
            </a:r>
            <a:r>
              <a:rPr lang="en-US" sz="1100" dirty="0" err="1">
                <a:solidFill>
                  <a:srgbClr val="002D64"/>
                </a:solidFill>
                <a:latin typeface="Arial" panose="020B0604020202020204" pitchFamily="34" charset="0"/>
                <a:cs typeface="Cordia New" panose="020B0304020202020204" pitchFamily="34" charset="-34"/>
              </a:rPr>
              <a:t>peoplenet</a:t>
            </a:r>
            <a:r>
              <a:rPr lang="en-US" sz="1100" dirty="0">
                <a:solidFill>
                  <a:srgbClr val="002D64"/>
                </a:solidFill>
                <a:latin typeface="Arial" panose="020B0604020202020204" pitchFamily="34" charset="0"/>
                <a:cs typeface="Cordia New" panose="020B0304020202020204" pitchFamily="34" charset="-34"/>
              </a:rPr>
              <a:t>, you can also access a collection of the free-of-charge self-study resources to deepen your skills. This is particularly recommendable if you are studying towards for a professional certificate exam.</a:t>
            </a:r>
          </a:p>
          <a:p>
            <a:pPr>
              <a:lnSpc>
                <a:spcPct val="114000"/>
              </a:lnSpc>
              <a:spcBef>
                <a:spcPts val="1200"/>
              </a:spcBef>
              <a:spcAft>
                <a:spcPts val="600"/>
              </a:spcAft>
            </a:pPr>
            <a:r>
              <a:rPr lang="en-US" sz="1100" dirty="0">
                <a:solidFill>
                  <a:srgbClr val="002D64"/>
                </a:solidFill>
                <a:latin typeface="Arial" panose="020B0604020202020204" pitchFamily="34" charset="0"/>
                <a:cs typeface="Cordia New" panose="020B0304020202020204" pitchFamily="34" charset="-34"/>
              </a:rPr>
              <a:t>The following image provides an overview of the types of training available for each role</a:t>
            </a:r>
          </a:p>
          <a:p>
            <a:endParaRPr lang="en-US" sz="1200" dirty="0">
              <a:latin typeface="Arial" panose="020B0604020202020204" pitchFamily="34" charset="0"/>
              <a:cs typeface="Arial" panose="020B0604020202020204" pitchFamily="34" charset="0"/>
            </a:endParaRPr>
          </a:p>
        </p:txBody>
      </p:sp>
      <p:sp>
        <p:nvSpPr>
          <p:cNvPr id="9" name="Rechteck 8"/>
          <p:cNvSpPr/>
          <p:nvPr/>
        </p:nvSpPr>
        <p:spPr>
          <a:xfrm>
            <a:off x="181616" y="2248507"/>
            <a:ext cx="6550681" cy="60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a:solidFill>
                  <a:srgbClr val="0074AA"/>
                </a:solidFill>
                <a:latin typeface="Arial" panose="020B0604020202020204" pitchFamily="34" charset="0"/>
                <a:cs typeface="Arial" panose="020B0604020202020204" pitchFamily="34" charset="0"/>
              </a:rPr>
              <a:t>Bertelsmann Cloud Curriculum </a:t>
            </a:r>
          </a:p>
          <a:p>
            <a:r>
              <a:rPr lang="de-DE" sz="1400">
                <a:solidFill>
                  <a:srgbClr val="0074AA"/>
                </a:solidFill>
                <a:latin typeface="Arial" panose="020B0604020202020204" pitchFamily="34" charset="0"/>
                <a:cs typeface="Arial" panose="020B0604020202020204" pitchFamily="34" charset="0"/>
              </a:rPr>
              <a:t>FAQs </a:t>
            </a:r>
            <a:r>
              <a:rPr lang="de-DE" sz="1400" err="1">
                <a:solidFill>
                  <a:srgbClr val="0074AA"/>
                </a:solidFill>
                <a:latin typeface="Arial" panose="020B0604020202020204" pitchFamily="34" charset="0"/>
                <a:cs typeface="Arial" panose="020B0604020202020204" pitchFamily="34" charset="0"/>
              </a:rPr>
              <a:t>for</a:t>
            </a:r>
            <a:r>
              <a:rPr lang="de-DE" sz="1400">
                <a:solidFill>
                  <a:srgbClr val="0074AA"/>
                </a:solidFill>
                <a:latin typeface="Arial" panose="020B0604020202020204" pitchFamily="34" charset="0"/>
                <a:cs typeface="Arial" panose="020B0604020202020204" pitchFamily="34" charset="0"/>
              </a:rPr>
              <a:t> Bertelsmann </a:t>
            </a:r>
            <a:r>
              <a:rPr lang="de-DE" sz="1400" err="1">
                <a:solidFill>
                  <a:srgbClr val="0074AA"/>
                </a:solidFill>
                <a:latin typeface="Arial" panose="020B0604020202020204" pitchFamily="34" charset="0"/>
                <a:cs typeface="Arial" panose="020B0604020202020204" pitchFamily="34" charset="0"/>
              </a:rPr>
              <a:t>Employees</a:t>
            </a:r>
            <a:endParaRPr lang="de-DE" sz="1400">
              <a:solidFill>
                <a:srgbClr val="0074A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2613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1845582-AC88-451A-9863-F6D2A684847D}"/>
              </a:ext>
            </a:extLst>
          </p:cNvPr>
          <p:cNvPicPr>
            <a:picLocks noChangeAspect="1"/>
          </p:cNvPicPr>
          <p:nvPr/>
        </p:nvPicPr>
        <p:blipFill rotWithShape="1">
          <a:blip r:embed="rId3">
            <a:extLst>
              <a:ext uri="{28A0092B-C50C-407E-A947-70E740481C1C}">
                <a14:useLocalDpi xmlns:a14="http://schemas.microsoft.com/office/drawing/2010/main" val="0"/>
              </a:ext>
            </a:extLst>
          </a:blip>
          <a:srcRect l="13012"/>
          <a:stretch/>
        </p:blipFill>
        <p:spPr>
          <a:xfrm>
            <a:off x="192437" y="154771"/>
            <a:ext cx="6477633" cy="2298165"/>
          </a:xfrm>
          <a:prstGeom prst="rect">
            <a:avLst/>
          </a:prstGeom>
        </p:spPr>
      </p:pic>
      <p:sp>
        <p:nvSpPr>
          <p:cNvPr id="6" name="Rechteck 5"/>
          <p:cNvSpPr/>
          <p:nvPr/>
        </p:nvSpPr>
        <p:spPr>
          <a:xfrm>
            <a:off x="196601" y="2268846"/>
            <a:ext cx="6476400" cy="7469514"/>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5000"/>
              </a:lnSpc>
              <a:spcBef>
                <a:spcPts val="600"/>
              </a:spcBef>
              <a:spcAft>
                <a:spcPts val="600"/>
              </a:spcAft>
            </a:pPr>
            <a:endParaRPr lang="de-DE" sz="1200" b="1">
              <a:solidFill>
                <a:schemeClr val="tx1"/>
              </a:solidFill>
              <a:latin typeface="Arial" panose="020B0604020202020204" pitchFamily="34" charset="0"/>
              <a:ea typeface="Arial" panose="020B0604020202020204" pitchFamily="34" charset="0"/>
              <a:cs typeface="Arial" panose="020B0604020202020204" pitchFamily="34" charset="0"/>
            </a:endParaRPr>
          </a:p>
        </p:txBody>
      </p:sp>
      <p:grpSp>
        <p:nvGrpSpPr>
          <p:cNvPr id="4" name="Gruppieren 3"/>
          <p:cNvGrpSpPr/>
          <p:nvPr/>
        </p:nvGrpSpPr>
        <p:grpSpPr>
          <a:xfrm>
            <a:off x="4562994" y="1730530"/>
            <a:ext cx="2185688" cy="527121"/>
            <a:chOff x="-4505024" y="4221648"/>
            <a:chExt cx="4171167" cy="1005958"/>
          </a:xfrm>
        </p:grpSpPr>
        <p:sp>
          <p:nvSpPr>
            <p:cNvPr id="3" name="Rechteck 2"/>
            <p:cNvSpPr/>
            <p:nvPr/>
          </p:nvSpPr>
          <p:spPr>
            <a:xfrm>
              <a:off x="-4505024" y="4221648"/>
              <a:ext cx="4171167" cy="1005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1740" y="4364963"/>
              <a:ext cx="3852672" cy="719328"/>
            </a:xfrm>
            <a:prstGeom prst="rect">
              <a:avLst/>
            </a:prstGeom>
          </p:spPr>
        </p:pic>
      </p:grpSp>
      <p:sp>
        <p:nvSpPr>
          <p:cNvPr id="51" name="Foliennummernplatzhalter 50"/>
          <p:cNvSpPr>
            <a:spLocks noGrp="1"/>
          </p:cNvSpPr>
          <p:nvPr>
            <p:ph type="sldNum" sz="quarter" idx="12"/>
          </p:nvPr>
        </p:nvSpPr>
        <p:spPr>
          <a:xfrm>
            <a:off x="4981047" y="9184588"/>
            <a:ext cx="1543050" cy="527403"/>
          </a:xfrm>
        </p:spPr>
        <p:txBody>
          <a:bodyPr/>
          <a:lstStyle/>
          <a:p>
            <a:r>
              <a:rPr lang="de-DE">
                <a:solidFill>
                  <a:srgbClr val="002D64"/>
                </a:solidFill>
                <a:latin typeface="Arial" panose="020B0604020202020204" pitchFamily="34" charset="0"/>
                <a:cs typeface="Arial" panose="020B0604020202020204" pitchFamily="34" charset="0"/>
              </a:rPr>
              <a:t> </a:t>
            </a:r>
            <a:fld id="{B367C774-BF47-4908-8078-F07A9743E7EB}" type="slidenum">
              <a:rPr lang="de-DE" smtClean="0">
                <a:solidFill>
                  <a:srgbClr val="002D64"/>
                </a:solidFill>
                <a:latin typeface="Arial" panose="020B0604020202020204" pitchFamily="34" charset="0"/>
                <a:cs typeface="Arial" panose="020B0604020202020204" pitchFamily="34" charset="0"/>
              </a:rPr>
              <a:pPr/>
              <a:t>6</a:t>
            </a:fld>
            <a:r>
              <a:rPr lang="de-DE">
                <a:solidFill>
                  <a:srgbClr val="002D64"/>
                </a:solidFill>
                <a:latin typeface="Arial" panose="020B0604020202020204" pitchFamily="34" charset="0"/>
                <a:cs typeface="Arial" panose="020B0604020202020204" pitchFamily="34" charset="0"/>
              </a:rPr>
              <a:t>/29</a:t>
            </a:r>
          </a:p>
        </p:txBody>
      </p:sp>
      <p:sp>
        <p:nvSpPr>
          <p:cNvPr id="5" name="Textfeld 4"/>
          <p:cNvSpPr txBox="1"/>
          <p:nvPr/>
        </p:nvSpPr>
        <p:spPr>
          <a:xfrm>
            <a:off x="206005" y="2857234"/>
            <a:ext cx="6473199" cy="6997300"/>
          </a:xfrm>
          <a:prstGeom prst="rect">
            <a:avLst/>
          </a:prstGeom>
          <a:noFill/>
        </p:spPr>
        <p:txBody>
          <a:bodyPr wrap="square" rtlCol="0" anchor="t">
            <a:spAutoFit/>
          </a:bodyPr>
          <a:lstStyle/>
          <a:p>
            <a:pPr>
              <a:lnSpc>
                <a:spcPct val="114000"/>
              </a:lnSpc>
              <a:spcBef>
                <a:spcPts val="1200"/>
              </a:spcBef>
              <a:spcAft>
                <a:spcPts val="600"/>
              </a:spcAft>
            </a:pPr>
            <a:endParaRPr lang="en-US" sz="1100" b="1" dirty="0">
              <a:solidFill>
                <a:srgbClr val="0074AA"/>
              </a:solidFill>
              <a:latin typeface="Arial" panose="020B0604020202020204" pitchFamily="34" charset="0"/>
              <a:cs typeface="Cordia New"/>
            </a:endParaRPr>
          </a:p>
          <a:p>
            <a:pPr>
              <a:lnSpc>
                <a:spcPct val="114000"/>
              </a:lnSpc>
              <a:spcBef>
                <a:spcPts val="1200"/>
              </a:spcBef>
              <a:spcAft>
                <a:spcPts val="600"/>
              </a:spcAft>
            </a:pPr>
            <a:endParaRPr lang="en-US" sz="1100" b="1" dirty="0">
              <a:solidFill>
                <a:srgbClr val="0074AA"/>
              </a:solidFill>
              <a:latin typeface="Arial" panose="020B0604020202020204" pitchFamily="34" charset="0"/>
              <a:cs typeface="Cordia New"/>
            </a:endParaRPr>
          </a:p>
          <a:p>
            <a:pPr>
              <a:lnSpc>
                <a:spcPct val="114000"/>
              </a:lnSpc>
              <a:spcBef>
                <a:spcPts val="1200"/>
              </a:spcBef>
              <a:spcAft>
                <a:spcPts val="600"/>
              </a:spcAft>
            </a:pPr>
            <a:endParaRPr lang="en-US" sz="1100" b="1" dirty="0">
              <a:solidFill>
                <a:srgbClr val="0074AA"/>
              </a:solidFill>
              <a:latin typeface="Arial" panose="020B0604020202020204" pitchFamily="34" charset="0"/>
              <a:cs typeface="Cordia New"/>
            </a:endParaRPr>
          </a:p>
          <a:p>
            <a:pPr>
              <a:lnSpc>
                <a:spcPct val="114000"/>
              </a:lnSpc>
              <a:spcBef>
                <a:spcPts val="1200"/>
              </a:spcBef>
              <a:spcAft>
                <a:spcPts val="600"/>
              </a:spcAft>
            </a:pPr>
            <a:endParaRPr lang="en-US" sz="1100" b="1" dirty="0">
              <a:solidFill>
                <a:srgbClr val="0074AA"/>
              </a:solidFill>
              <a:latin typeface="Arial" panose="020B0604020202020204" pitchFamily="34" charset="0"/>
              <a:cs typeface="Cordia New"/>
            </a:endParaRPr>
          </a:p>
          <a:p>
            <a:pPr>
              <a:lnSpc>
                <a:spcPct val="114000"/>
              </a:lnSpc>
              <a:spcBef>
                <a:spcPts val="1200"/>
              </a:spcBef>
              <a:spcAft>
                <a:spcPts val="600"/>
              </a:spcAft>
            </a:pPr>
            <a:endParaRPr lang="en-US" sz="1100" b="1" dirty="0">
              <a:solidFill>
                <a:srgbClr val="0074AA"/>
              </a:solidFill>
              <a:latin typeface="Arial" panose="020B0604020202020204" pitchFamily="34" charset="0"/>
              <a:cs typeface="Cordia New"/>
            </a:endParaRPr>
          </a:p>
          <a:p>
            <a:pPr>
              <a:lnSpc>
                <a:spcPct val="114000"/>
              </a:lnSpc>
              <a:spcBef>
                <a:spcPts val="1200"/>
              </a:spcBef>
              <a:spcAft>
                <a:spcPts val="600"/>
              </a:spcAft>
            </a:pPr>
            <a:endParaRPr lang="en-US" sz="1100" b="1" dirty="0">
              <a:solidFill>
                <a:srgbClr val="0074AA"/>
              </a:solidFill>
              <a:latin typeface="Arial" panose="020B0604020202020204" pitchFamily="34" charset="0"/>
              <a:cs typeface="Cordia New"/>
            </a:endParaRPr>
          </a:p>
          <a:p>
            <a:pPr>
              <a:lnSpc>
                <a:spcPct val="114000"/>
              </a:lnSpc>
              <a:spcBef>
                <a:spcPts val="1200"/>
              </a:spcBef>
              <a:spcAft>
                <a:spcPts val="600"/>
              </a:spcAft>
            </a:pPr>
            <a:endParaRPr lang="en-US" sz="1100" b="1" dirty="0">
              <a:solidFill>
                <a:srgbClr val="0074AA"/>
              </a:solidFill>
              <a:latin typeface="Arial" panose="020B0604020202020204" pitchFamily="34" charset="0"/>
              <a:cs typeface="Cordia New"/>
            </a:endParaRPr>
          </a:p>
          <a:p>
            <a:pPr>
              <a:lnSpc>
                <a:spcPct val="114000"/>
              </a:lnSpc>
              <a:spcBef>
                <a:spcPts val="1200"/>
              </a:spcBef>
              <a:spcAft>
                <a:spcPts val="600"/>
              </a:spcAft>
            </a:pPr>
            <a:endParaRPr lang="en-US" sz="1100" b="1" dirty="0">
              <a:solidFill>
                <a:srgbClr val="0074AA"/>
              </a:solidFill>
              <a:latin typeface="Arial" panose="020B0604020202020204" pitchFamily="34" charset="0"/>
              <a:cs typeface="Cordia New"/>
            </a:endParaRPr>
          </a:p>
          <a:p>
            <a:pPr>
              <a:lnSpc>
                <a:spcPct val="114000"/>
              </a:lnSpc>
              <a:spcBef>
                <a:spcPts val="1200"/>
              </a:spcBef>
              <a:spcAft>
                <a:spcPts val="600"/>
              </a:spcAft>
            </a:pPr>
            <a:endParaRPr lang="en-US" sz="1100" b="1" dirty="0">
              <a:solidFill>
                <a:srgbClr val="0074AA"/>
              </a:solidFill>
              <a:latin typeface="Arial" panose="020B0604020202020204" pitchFamily="34" charset="0"/>
              <a:cs typeface="Cordia New"/>
            </a:endParaRPr>
          </a:p>
          <a:p>
            <a:pPr>
              <a:lnSpc>
                <a:spcPct val="114000"/>
              </a:lnSpc>
              <a:spcBef>
                <a:spcPts val="1200"/>
              </a:spcBef>
              <a:spcAft>
                <a:spcPts val="600"/>
              </a:spcAft>
            </a:pPr>
            <a:r>
              <a:rPr lang="en-US" sz="1100" b="1" dirty="0">
                <a:solidFill>
                  <a:srgbClr val="0074AA"/>
                </a:solidFill>
                <a:latin typeface="Arial" panose="020B0604020202020204" pitchFamily="34" charset="0"/>
                <a:cs typeface="Cordia New"/>
              </a:rPr>
              <a:t>How can I book a license </a:t>
            </a:r>
            <a:r>
              <a:rPr lang="en-US" sz="1100" b="1" dirty="0">
                <a:solidFill>
                  <a:srgbClr val="177FB0"/>
                </a:solidFill>
                <a:latin typeface="Arial" panose="020B0604020202020204" pitchFamily="34" charset="0"/>
                <a:cs typeface="Cordia New"/>
              </a:rPr>
              <a:t>or a live training</a:t>
            </a:r>
            <a:r>
              <a:rPr lang="en-US" sz="1100" b="1" dirty="0">
                <a:solidFill>
                  <a:srgbClr val="0074AA"/>
                </a:solidFill>
                <a:latin typeface="Arial" panose="020B0604020202020204" pitchFamily="34" charset="0"/>
                <a:cs typeface="Cordia New"/>
              </a:rPr>
              <a:t>?</a:t>
            </a:r>
          </a:p>
          <a:p>
            <a:pPr>
              <a:lnSpc>
                <a:spcPct val="115000"/>
              </a:lnSpc>
              <a:spcAft>
                <a:spcPts val="600"/>
              </a:spcAft>
            </a:pPr>
            <a:r>
              <a:rPr lang="en-US" sz="1100" dirty="0">
                <a:solidFill>
                  <a:srgbClr val="002D64"/>
                </a:solidFill>
                <a:latin typeface="Arial" panose="020B0604020202020204" pitchFamily="34" charset="0"/>
                <a:ea typeface="SimSun" panose="02010600030101010101" pitchFamily="2" charset="-122"/>
                <a:cs typeface="Times New Roman" panose="02020603050405020304" pitchFamily="18" charset="0"/>
              </a:rPr>
              <a:t>Bertelsmann employees can book their chosen training format independently via </a:t>
            </a:r>
            <a:r>
              <a:rPr lang="en-US" sz="1100" dirty="0" err="1">
                <a:solidFill>
                  <a:srgbClr val="002D64"/>
                </a:solidFill>
                <a:latin typeface="Arial" panose="020B0604020202020204" pitchFamily="34" charset="0"/>
                <a:ea typeface="SimSun" panose="02010600030101010101" pitchFamily="2" charset="-122"/>
                <a:cs typeface="Times New Roman" panose="02020603050405020304" pitchFamily="18" charset="0"/>
              </a:rPr>
              <a:t>peoplenet</a:t>
            </a:r>
            <a:r>
              <a:rPr lang="en-US" sz="1100" dirty="0">
                <a:solidFill>
                  <a:srgbClr val="002D64"/>
                </a:solidFill>
                <a:latin typeface="Arial" panose="020B0604020202020204" pitchFamily="34" charset="0"/>
                <a:ea typeface="SimSun" panose="02010600030101010101" pitchFamily="2" charset="-122"/>
                <a:cs typeface="Times New Roman" panose="02020603050405020304" pitchFamily="18" charset="0"/>
              </a:rPr>
              <a:t>. The supervisor’s approval is automatically requested during registration. As soon as the supervisor has given his or her approval, the employee will receive further information on how to start the license or course.</a:t>
            </a:r>
          </a:p>
          <a:p>
            <a:pPr>
              <a:lnSpc>
                <a:spcPct val="114000"/>
              </a:lnSpc>
              <a:spcBef>
                <a:spcPts val="1200"/>
              </a:spcBef>
              <a:spcAft>
                <a:spcPts val="600"/>
              </a:spcAft>
            </a:pPr>
            <a:r>
              <a:rPr lang="en-US" sz="1100" b="1" dirty="0">
                <a:solidFill>
                  <a:srgbClr val="0074AA"/>
                </a:solidFill>
                <a:latin typeface="Arial" panose="020B0604020202020204" pitchFamily="34" charset="0"/>
                <a:cs typeface="Cordia New"/>
              </a:rPr>
              <a:t>Where does the program take place?</a:t>
            </a:r>
          </a:p>
          <a:p>
            <a:pPr>
              <a:lnSpc>
                <a:spcPct val="115000"/>
              </a:lnSpc>
              <a:spcAft>
                <a:spcPts val="600"/>
              </a:spcAft>
            </a:pPr>
            <a:r>
              <a:rPr lang="en-US" sz="1100" dirty="0">
                <a:solidFill>
                  <a:srgbClr val="002D64"/>
                </a:solidFill>
                <a:latin typeface="Arial"/>
                <a:ea typeface="SimSun"/>
                <a:cs typeface="Times New Roman"/>
              </a:rPr>
              <a:t>All programs take place 100% online. Please note that in the context of the Covid-19 pandemic, all instructor-led trainings are delivered virtually. Hence, participants can work from anywhere, as long as they have a functioning internet connection. Live trainings are available in various time zones.</a:t>
            </a:r>
          </a:p>
          <a:p>
            <a:pPr>
              <a:lnSpc>
                <a:spcPct val="114000"/>
              </a:lnSpc>
              <a:spcBef>
                <a:spcPts val="1200"/>
              </a:spcBef>
              <a:spcAft>
                <a:spcPts val="600"/>
              </a:spcAft>
            </a:pPr>
            <a:r>
              <a:rPr lang="en-US" sz="1100" b="1" dirty="0">
                <a:solidFill>
                  <a:srgbClr val="0074AA"/>
                </a:solidFill>
                <a:latin typeface="Arial" panose="020B0604020202020204" pitchFamily="34" charset="0"/>
                <a:cs typeface="Cordia New"/>
              </a:rPr>
              <a:t>How up-to-date is the providers’ training or course content?</a:t>
            </a:r>
          </a:p>
          <a:p>
            <a:pPr>
              <a:lnSpc>
                <a:spcPct val="115000"/>
              </a:lnSpc>
              <a:spcAft>
                <a:spcPts val="600"/>
              </a:spcAft>
            </a:pPr>
            <a:r>
              <a:rPr lang="en-US" sz="1100" dirty="0">
                <a:solidFill>
                  <a:srgbClr val="002D64"/>
                </a:solidFill>
                <a:latin typeface="Arial" panose="020B0604020202020204" pitchFamily="34" charset="0"/>
                <a:ea typeface="SimSun" panose="02010600030101010101" pitchFamily="2" charset="-122"/>
                <a:cs typeface="Times New Roman" panose="02020603050405020304" pitchFamily="18" charset="0"/>
              </a:rPr>
              <a:t>The learning content is regularly updated by the providers and is thus right up-to-date.</a:t>
            </a:r>
          </a:p>
          <a:p>
            <a:endParaRPr lang="en-US" sz="1200" dirty="0">
              <a:latin typeface="Arial" panose="020B0604020202020204" pitchFamily="34" charset="0"/>
              <a:cs typeface="Arial" panose="020B0604020202020204" pitchFamily="34" charset="0"/>
            </a:endParaRPr>
          </a:p>
        </p:txBody>
      </p:sp>
      <p:sp>
        <p:nvSpPr>
          <p:cNvPr id="9" name="Rechteck 8"/>
          <p:cNvSpPr/>
          <p:nvPr/>
        </p:nvSpPr>
        <p:spPr>
          <a:xfrm>
            <a:off x="181616" y="2248507"/>
            <a:ext cx="6550681" cy="60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a:solidFill>
                  <a:srgbClr val="0074AA"/>
                </a:solidFill>
                <a:latin typeface="Arial" panose="020B0604020202020204" pitchFamily="34" charset="0"/>
                <a:cs typeface="Arial" panose="020B0604020202020204" pitchFamily="34" charset="0"/>
              </a:rPr>
              <a:t>Bertelsmann Cloud Curriculum </a:t>
            </a:r>
          </a:p>
          <a:p>
            <a:r>
              <a:rPr lang="de-DE" sz="1400">
                <a:solidFill>
                  <a:srgbClr val="0074AA"/>
                </a:solidFill>
                <a:latin typeface="Arial" panose="020B0604020202020204" pitchFamily="34" charset="0"/>
                <a:cs typeface="Arial" panose="020B0604020202020204" pitchFamily="34" charset="0"/>
              </a:rPr>
              <a:t>FAQs </a:t>
            </a:r>
            <a:r>
              <a:rPr lang="de-DE" sz="1400" err="1">
                <a:solidFill>
                  <a:srgbClr val="0074AA"/>
                </a:solidFill>
                <a:latin typeface="Arial" panose="020B0604020202020204" pitchFamily="34" charset="0"/>
                <a:cs typeface="Arial" panose="020B0604020202020204" pitchFamily="34" charset="0"/>
              </a:rPr>
              <a:t>for</a:t>
            </a:r>
            <a:r>
              <a:rPr lang="de-DE" sz="1400">
                <a:solidFill>
                  <a:srgbClr val="0074AA"/>
                </a:solidFill>
                <a:latin typeface="Arial" panose="020B0604020202020204" pitchFamily="34" charset="0"/>
                <a:cs typeface="Arial" panose="020B0604020202020204" pitchFamily="34" charset="0"/>
              </a:rPr>
              <a:t> Bertelsmann </a:t>
            </a:r>
            <a:r>
              <a:rPr lang="de-DE" sz="1400" err="1">
                <a:solidFill>
                  <a:srgbClr val="0074AA"/>
                </a:solidFill>
                <a:latin typeface="Arial" panose="020B0604020202020204" pitchFamily="34" charset="0"/>
                <a:cs typeface="Arial" panose="020B0604020202020204" pitchFamily="34" charset="0"/>
              </a:rPr>
              <a:t>Employees</a:t>
            </a:r>
            <a:endParaRPr lang="de-DE" sz="1400">
              <a:solidFill>
                <a:srgbClr val="0074AA"/>
              </a:solidFill>
              <a:latin typeface="Arial" panose="020B0604020202020204" pitchFamily="34" charset="0"/>
              <a:cs typeface="Arial" panose="020B0604020202020204" pitchFamily="34" charset="0"/>
            </a:endParaRPr>
          </a:p>
        </p:txBody>
      </p:sp>
      <p:pic>
        <p:nvPicPr>
          <p:cNvPr id="7" name="Grafik 6">
            <a:extLst>
              <a:ext uri="{FF2B5EF4-FFF2-40B4-BE49-F238E27FC236}">
                <a16:creationId xmlns:a16="http://schemas.microsoft.com/office/drawing/2014/main" id="{AE5D41A5-3434-4E0B-A945-F69D5316C78D}"/>
              </a:ext>
            </a:extLst>
          </p:cNvPr>
          <p:cNvPicPr>
            <a:picLocks noChangeAspect="1"/>
          </p:cNvPicPr>
          <p:nvPr/>
        </p:nvPicPr>
        <p:blipFill>
          <a:blip r:embed="rId5"/>
          <a:stretch>
            <a:fillRect/>
          </a:stretch>
        </p:blipFill>
        <p:spPr>
          <a:xfrm>
            <a:off x="505616" y="2970913"/>
            <a:ext cx="5846768" cy="3493388"/>
          </a:xfrm>
          <a:prstGeom prst="rect">
            <a:avLst/>
          </a:prstGeom>
        </p:spPr>
      </p:pic>
    </p:spTree>
    <p:extLst>
      <p:ext uri="{BB962C8B-B14F-4D97-AF65-F5344CB8AC3E}">
        <p14:creationId xmlns:p14="http://schemas.microsoft.com/office/powerpoint/2010/main" val="331967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1845582-AC88-451A-9863-F6D2A684847D}"/>
              </a:ext>
            </a:extLst>
          </p:cNvPr>
          <p:cNvPicPr>
            <a:picLocks noChangeAspect="1"/>
          </p:cNvPicPr>
          <p:nvPr/>
        </p:nvPicPr>
        <p:blipFill rotWithShape="1">
          <a:blip r:embed="rId3">
            <a:extLst>
              <a:ext uri="{28A0092B-C50C-407E-A947-70E740481C1C}">
                <a14:useLocalDpi xmlns:a14="http://schemas.microsoft.com/office/drawing/2010/main" val="0"/>
              </a:ext>
            </a:extLst>
          </a:blip>
          <a:srcRect l="13012"/>
          <a:stretch/>
        </p:blipFill>
        <p:spPr>
          <a:xfrm>
            <a:off x="192437" y="154771"/>
            <a:ext cx="6477633" cy="2298165"/>
          </a:xfrm>
          <a:prstGeom prst="rect">
            <a:avLst/>
          </a:prstGeom>
        </p:spPr>
      </p:pic>
      <p:sp>
        <p:nvSpPr>
          <p:cNvPr id="6" name="Rechteck 5"/>
          <p:cNvSpPr/>
          <p:nvPr/>
        </p:nvSpPr>
        <p:spPr>
          <a:xfrm>
            <a:off x="196601" y="2268846"/>
            <a:ext cx="6476400" cy="7469514"/>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5000"/>
              </a:lnSpc>
              <a:spcBef>
                <a:spcPts val="600"/>
              </a:spcBef>
              <a:spcAft>
                <a:spcPts val="600"/>
              </a:spcAft>
            </a:pPr>
            <a:endParaRPr lang="de-DE" sz="1200">
              <a:solidFill>
                <a:schemeClr val="tx1"/>
              </a:solidFill>
              <a:latin typeface="Arial" panose="020B0604020202020204" pitchFamily="34" charset="0"/>
              <a:ea typeface="Arial" panose="020B0604020202020204" pitchFamily="34" charset="0"/>
              <a:cs typeface="Arial" panose="020B0604020202020204" pitchFamily="34" charset="0"/>
            </a:endParaRPr>
          </a:p>
          <a:p>
            <a:pPr>
              <a:lnSpc>
                <a:spcPct val="115000"/>
              </a:lnSpc>
              <a:spcBef>
                <a:spcPts val="600"/>
              </a:spcBef>
              <a:spcAft>
                <a:spcPts val="600"/>
              </a:spcAft>
            </a:pPr>
            <a:endParaRPr lang="de-DE" sz="1200" b="1">
              <a:solidFill>
                <a:schemeClr val="tx1"/>
              </a:solidFill>
              <a:latin typeface="Arial" panose="020B0604020202020204" pitchFamily="34" charset="0"/>
              <a:ea typeface="Arial" panose="020B0604020202020204" pitchFamily="34" charset="0"/>
              <a:cs typeface="Arial" panose="020B0604020202020204" pitchFamily="34" charset="0"/>
            </a:endParaRPr>
          </a:p>
        </p:txBody>
      </p:sp>
      <p:grpSp>
        <p:nvGrpSpPr>
          <p:cNvPr id="4" name="Gruppieren 3"/>
          <p:cNvGrpSpPr/>
          <p:nvPr/>
        </p:nvGrpSpPr>
        <p:grpSpPr>
          <a:xfrm>
            <a:off x="4562994" y="1730530"/>
            <a:ext cx="2185688" cy="527121"/>
            <a:chOff x="-4505024" y="4221648"/>
            <a:chExt cx="4171167" cy="1005958"/>
          </a:xfrm>
        </p:grpSpPr>
        <p:sp>
          <p:nvSpPr>
            <p:cNvPr id="3" name="Rechteck 2"/>
            <p:cNvSpPr/>
            <p:nvPr/>
          </p:nvSpPr>
          <p:spPr>
            <a:xfrm>
              <a:off x="-4505024" y="4221648"/>
              <a:ext cx="4171167" cy="1005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1740" y="4364963"/>
              <a:ext cx="3852672" cy="719328"/>
            </a:xfrm>
            <a:prstGeom prst="rect">
              <a:avLst/>
            </a:prstGeom>
          </p:spPr>
        </p:pic>
      </p:grpSp>
      <p:sp>
        <p:nvSpPr>
          <p:cNvPr id="51" name="Foliennummernplatzhalter 50"/>
          <p:cNvSpPr>
            <a:spLocks noGrp="1"/>
          </p:cNvSpPr>
          <p:nvPr>
            <p:ph type="sldNum" sz="quarter" idx="12"/>
          </p:nvPr>
        </p:nvSpPr>
        <p:spPr>
          <a:xfrm>
            <a:off x="4981047" y="9184588"/>
            <a:ext cx="1543050" cy="527403"/>
          </a:xfrm>
        </p:spPr>
        <p:txBody>
          <a:bodyPr/>
          <a:lstStyle/>
          <a:p>
            <a:r>
              <a:rPr lang="de-DE">
                <a:solidFill>
                  <a:srgbClr val="002D64"/>
                </a:solidFill>
                <a:latin typeface="Arial" panose="020B0604020202020204" pitchFamily="34" charset="0"/>
                <a:cs typeface="Arial" panose="020B0604020202020204" pitchFamily="34" charset="0"/>
              </a:rPr>
              <a:t> </a:t>
            </a:r>
            <a:fld id="{B367C774-BF47-4908-8078-F07A9743E7EB}" type="slidenum">
              <a:rPr lang="de-DE" smtClean="0">
                <a:solidFill>
                  <a:srgbClr val="002D64"/>
                </a:solidFill>
                <a:latin typeface="Arial" panose="020B0604020202020204" pitchFamily="34" charset="0"/>
                <a:cs typeface="Arial" panose="020B0604020202020204" pitchFamily="34" charset="0"/>
              </a:rPr>
              <a:pPr/>
              <a:t>7</a:t>
            </a:fld>
            <a:r>
              <a:rPr lang="de-DE">
                <a:solidFill>
                  <a:srgbClr val="002D64"/>
                </a:solidFill>
                <a:latin typeface="Arial" panose="020B0604020202020204" pitchFamily="34" charset="0"/>
                <a:cs typeface="Arial" panose="020B0604020202020204" pitchFamily="34" charset="0"/>
              </a:rPr>
              <a:t>/29</a:t>
            </a:r>
          </a:p>
        </p:txBody>
      </p:sp>
      <p:sp>
        <p:nvSpPr>
          <p:cNvPr id="5" name="Textfeld 4"/>
          <p:cNvSpPr txBox="1"/>
          <p:nvPr/>
        </p:nvSpPr>
        <p:spPr>
          <a:xfrm>
            <a:off x="192437" y="6397010"/>
            <a:ext cx="6469675" cy="2357825"/>
          </a:xfrm>
          <a:prstGeom prst="rect">
            <a:avLst/>
          </a:prstGeom>
          <a:noFill/>
        </p:spPr>
        <p:txBody>
          <a:bodyPr wrap="square" rtlCol="0">
            <a:spAutoFit/>
          </a:bodyPr>
          <a:lstStyle/>
          <a:p>
            <a:pPr indent="-228600">
              <a:lnSpc>
                <a:spcPct val="114000"/>
              </a:lnSpc>
              <a:spcBef>
                <a:spcPts val="1200"/>
              </a:spcBef>
              <a:spcAft>
                <a:spcPts val="600"/>
              </a:spcAft>
            </a:pPr>
            <a:r>
              <a:rPr lang="en-US" sz="1100" b="1">
                <a:solidFill>
                  <a:srgbClr val="0074AA"/>
                </a:solidFill>
                <a:latin typeface="Arial" panose="020B0604020202020204" pitchFamily="34" charset="0"/>
                <a:cs typeface="Cordia New"/>
              </a:rPr>
              <a:t>1) Who am I?</a:t>
            </a:r>
          </a:p>
          <a:p>
            <a:pPr>
              <a:lnSpc>
                <a:spcPct val="115000"/>
              </a:lnSpc>
            </a:pPr>
            <a:r>
              <a:rPr lang="en-US" sz="1100">
                <a:solidFill>
                  <a:srgbClr val="002D64"/>
                </a:solidFill>
                <a:latin typeface="Arial" panose="020B0604020202020204" pitchFamily="34" charset="0"/>
                <a:ea typeface="SimSun" panose="02010600030101010101" pitchFamily="2" charset="-122"/>
                <a:cs typeface="Times New Roman" panose="02020603050405020304" pitchFamily="18" charset="0"/>
              </a:rPr>
              <a:t>Together with corporate IT and divisional subject matter experts, Bertelsmann University has defined three role profiles across the area of cloud computing. Just as with the Bertelsmann Data Curriculum, the roles encompass the entire ‘Technology-to-Business’ spectrum, including:</a:t>
            </a:r>
          </a:p>
          <a:p>
            <a:pPr marL="342900" indent="-342900">
              <a:spcBef>
                <a:spcPts val="300"/>
              </a:spcBef>
              <a:spcAft>
                <a:spcPts val="0"/>
              </a:spcAft>
              <a:buFont typeface="Arial" panose="020B0604020202020204" pitchFamily="34" charset="0"/>
              <a:buChar char="•"/>
            </a:pPr>
            <a:r>
              <a:rPr lang="en-US" sz="1100">
                <a:solidFill>
                  <a:srgbClr val="002D64"/>
                </a:solidFill>
                <a:latin typeface="Arial" panose="020B0604020202020204" pitchFamily="34" charset="0"/>
                <a:cs typeface="Cordia New" panose="020B0304020202020204" pitchFamily="34" charset="-34"/>
              </a:rPr>
              <a:t>Continuous development and deployment of software, reliability, automation ("Cloud DevOps Engineer")</a:t>
            </a:r>
          </a:p>
          <a:p>
            <a:pPr marL="342900" indent="-342900">
              <a:spcBef>
                <a:spcPts val="300"/>
              </a:spcBef>
              <a:spcAft>
                <a:spcPts val="0"/>
              </a:spcAft>
              <a:buFont typeface="Arial" panose="020B0604020202020204" pitchFamily="34" charset="0"/>
              <a:buChar char="•"/>
            </a:pPr>
            <a:r>
              <a:rPr lang="en-US" sz="1100">
                <a:solidFill>
                  <a:srgbClr val="002D64"/>
                </a:solidFill>
                <a:latin typeface="Arial" panose="020B0604020202020204" pitchFamily="34" charset="0"/>
                <a:cs typeface="Cordia New" panose="020B0304020202020204" pitchFamily="34" charset="-34"/>
              </a:rPr>
              <a:t>Analysis of requirements and infrastructure, solution design ("Cloud Solutions Architect") </a:t>
            </a:r>
          </a:p>
          <a:p>
            <a:pPr marL="342900" indent="-342900">
              <a:spcBef>
                <a:spcPts val="300"/>
              </a:spcBef>
              <a:spcAft>
                <a:spcPts val="0"/>
              </a:spcAft>
              <a:buFont typeface="Arial" panose="020B0604020202020204" pitchFamily="34" charset="0"/>
              <a:buChar char="•"/>
            </a:pPr>
            <a:r>
              <a:rPr lang="en-US" sz="1100">
                <a:solidFill>
                  <a:srgbClr val="002D64"/>
                </a:solidFill>
                <a:latin typeface="Arial" panose="020B0604020202020204" pitchFamily="34" charset="0"/>
                <a:cs typeface="Cordia New" panose="020B0304020202020204" pitchFamily="34" charset="-34"/>
              </a:rPr>
              <a:t>Development of cloud business models, portfolio and strategy, market research, monitoring of business metrics ("Cloud Product Owner") </a:t>
            </a:r>
            <a:endParaRPr lang="en-US" sz="1100">
              <a:solidFill>
                <a:srgbClr val="002D64"/>
              </a:solidFill>
              <a:latin typeface="Arial" panose="020B0604020202020204" pitchFamily="34" charset="0"/>
              <a:ea typeface="SimSun" panose="02010600030101010101" pitchFamily="2" charset="-122"/>
              <a:cs typeface="Times New Roman" panose="02020603050405020304" pitchFamily="18" charset="0"/>
            </a:endParaRPr>
          </a:p>
          <a:p>
            <a:pPr>
              <a:lnSpc>
                <a:spcPct val="115000"/>
              </a:lnSpc>
              <a:spcBef>
                <a:spcPts val="600"/>
              </a:spcBef>
            </a:pPr>
            <a:r>
              <a:rPr lang="en-US" sz="1100">
                <a:solidFill>
                  <a:srgbClr val="002D64"/>
                </a:solidFill>
                <a:latin typeface="Arial" panose="020B0604020202020204" pitchFamily="34" charset="0"/>
                <a:ea typeface="SimSun" panose="02010600030101010101" pitchFamily="2" charset="-122"/>
                <a:cs typeface="Times New Roman" panose="02020603050405020304" pitchFamily="18" charset="0"/>
              </a:rPr>
              <a:t>You can find more details on the Bertelsmann University website: </a:t>
            </a:r>
          </a:p>
          <a:p>
            <a:pPr>
              <a:lnSpc>
                <a:spcPct val="115000"/>
              </a:lnSpc>
            </a:pPr>
            <a:r>
              <a:rPr lang="en-US" sz="1100">
                <a:solidFill>
                  <a:srgbClr val="002D64"/>
                </a:solidFill>
                <a:latin typeface="Arial" panose="020B0604020202020204" pitchFamily="34" charset="0"/>
                <a:ea typeface="SimSun" panose="02010600030101010101" pitchFamily="2" charset="-122"/>
                <a:cs typeface="Times New Roman" panose="02020603050405020304" pitchFamily="18" charset="0"/>
                <a:hlinkClick r:id="rId5"/>
              </a:rPr>
              <a:t>www.bertelsmann-university.com</a:t>
            </a:r>
            <a:r>
              <a:rPr lang="en-US" sz="1100">
                <a:solidFill>
                  <a:srgbClr val="002D64"/>
                </a:solidFill>
                <a:latin typeface="Arial" panose="020B0604020202020204" pitchFamily="34" charset="0"/>
                <a:ea typeface="SimSun" panose="02010600030101010101" pitchFamily="2" charset="-122"/>
                <a:cs typeface="Times New Roman" panose="02020603050405020304" pitchFamily="18" charset="0"/>
              </a:rPr>
              <a:t>. </a:t>
            </a:r>
          </a:p>
        </p:txBody>
      </p:sp>
      <p:sp>
        <p:nvSpPr>
          <p:cNvPr id="9" name="Textfeld 8"/>
          <p:cNvSpPr txBox="1"/>
          <p:nvPr/>
        </p:nvSpPr>
        <p:spPr>
          <a:xfrm>
            <a:off x="198000" y="2887704"/>
            <a:ext cx="6326097" cy="790986"/>
          </a:xfrm>
          <a:prstGeom prst="rect">
            <a:avLst/>
          </a:prstGeom>
          <a:noFill/>
        </p:spPr>
        <p:txBody>
          <a:bodyPr wrap="square" rtlCol="0">
            <a:spAutoFit/>
          </a:bodyPr>
          <a:lstStyle/>
          <a:p>
            <a:pPr indent="-228600">
              <a:lnSpc>
                <a:spcPct val="112000"/>
              </a:lnSpc>
              <a:spcBef>
                <a:spcPts val="1800"/>
              </a:spcBef>
            </a:pPr>
            <a:r>
              <a:rPr lang="en-US" sz="1400" b="1" dirty="0">
                <a:solidFill>
                  <a:srgbClr val="00628E"/>
                </a:solidFill>
                <a:latin typeface="Arial" panose="020B0604020202020204" pitchFamily="34" charset="0"/>
                <a:cs typeface="Cordia New" panose="020B0304020202020204" pitchFamily="34" charset="-34"/>
              </a:rPr>
              <a:t>How is the Bertelsmann Cloud Curriculum structured?</a:t>
            </a:r>
          </a:p>
          <a:p>
            <a:pPr>
              <a:lnSpc>
                <a:spcPct val="115000"/>
              </a:lnSpc>
              <a:spcBef>
                <a:spcPts val="600"/>
              </a:spcBef>
              <a:spcAft>
                <a:spcPts val="0"/>
              </a:spcAft>
            </a:pPr>
            <a:r>
              <a:rPr lang="en-US" sz="1200" dirty="0">
                <a:solidFill>
                  <a:srgbClr val="002D64"/>
                </a:solidFill>
                <a:latin typeface="Arial" panose="020B0604020202020204" pitchFamily="34" charset="0"/>
                <a:ea typeface="SimSun" panose="02010600030101010101" pitchFamily="2" charset="-122"/>
                <a:cs typeface="Times New Roman" panose="02020603050405020304" pitchFamily="18" charset="0"/>
              </a:rPr>
              <a:t> </a:t>
            </a:r>
            <a:r>
              <a:rPr lang="en-US" sz="1100" dirty="0">
                <a:solidFill>
                  <a:srgbClr val="002D64"/>
                </a:solidFill>
                <a:latin typeface="Arial" panose="020B0604020202020204" pitchFamily="34" charset="0"/>
                <a:ea typeface="SimSun" panose="02010600030101010101" pitchFamily="2" charset="-122"/>
                <a:cs typeface="Times New Roman" panose="02020603050405020304" pitchFamily="18" charset="0"/>
              </a:rPr>
              <a:t>The Cloud Curriculum consists of three steps:</a:t>
            </a:r>
          </a:p>
          <a:p>
            <a:endParaRPr lang="en-US" sz="1050" dirty="0"/>
          </a:p>
        </p:txBody>
      </p:sp>
      <p:sp>
        <p:nvSpPr>
          <p:cNvPr id="13" name="Rechteck 12"/>
          <p:cNvSpPr/>
          <p:nvPr/>
        </p:nvSpPr>
        <p:spPr>
          <a:xfrm>
            <a:off x="181616" y="2248507"/>
            <a:ext cx="6550681" cy="60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a:solidFill>
                  <a:srgbClr val="0074AA"/>
                </a:solidFill>
                <a:latin typeface="Arial" panose="020B0604020202020204" pitchFamily="34" charset="0"/>
                <a:cs typeface="Arial" panose="020B0604020202020204" pitchFamily="34" charset="0"/>
              </a:rPr>
              <a:t>Bertelsmann Cloud Curriculum </a:t>
            </a:r>
          </a:p>
          <a:p>
            <a:r>
              <a:rPr lang="de-DE" sz="1400">
                <a:solidFill>
                  <a:srgbClr val="0074AA"/>
                </a:solidFill>
                <a:latin typeface="Arial" panose="020B0604020202020204" pitchFamily="34" charset="0"/>
                <a:cs typeface="Arial" panose="020B0604020202020204" pitchFamily="34" charset="0"/>
              </a:rPr>
              <a:t>FAQs </a:t>
            </a:r>
            <a:r>
              <a:rPr lang="de-DE" sz="1400" err="1">
                <a:solidFill>
                  <a:srgbClr val="0074AA"/>
                </a:solidFill>
                <a:latin typeface="Arial" panose="020B0604020202020204" pitchFamily="34" charset="0"/>
                <a:cs typeface="Arial" panose="020B0604020202020204" pitchFamily="34" charset="0"/>
              </a:rPr>
              <a:t>for</a:t>
            </a:r>
            <a:r>
              <a:rPr lang="de-DE" sz="1400">
                <a:solidFill>
                  <a:srgbClr val="0074AA"/>
                </a:solidFill>
                <a:latin typeface="Arial" panose="020B0604020202020204" pitchFamily="34" charset="0"/>
                <a:cs typeface="Arial" panose="020B0604020202020204" pitchFamily="34" charset="0"/>
              </a:rPr>
              <a:t> Bertelsmann </a:t>
            </a:r>
            <a:r>
              <a:rPr lang="de-DE" sz="1400" err="1">
                <a:solidFill>
                  <a:srgbClr val="0074AA"/>
                </a:solidFill>
                <a:latin typeface="Arial" panose="020B0604020202020204" pitchFamily="34" charset="0"/>
                <a:cs typeface="Arial" panose="020B0604020202020204" pitchFamily="34" charset="0"/>
              </a:rPr>
              <a:t>Employees</a:t>
            </a:r>
            <a:endParaRPr lang="de-DE" sz="1400">
              <a:solidFill>
                <a:srgbClr val="0074AA"/>
              </a:solidFill>
              <a:latin typeface="Arial" panose="020B0604020202020204" pitchFamily="34" charset="0"/>
              <a:cs typeface="Arial" panose="020B0604020202020204" pitchFamily="34" charset="0"/>
            </a:endParaRPr>
          </a:p>
        </p:txBody>
      </p:sp>
      <p:pic>
        <p:nvPicPr>
          <p:cNvPr id="7" name="Grafik 6">
            <a:extLst>
              <a:ext uri="{FF2B5EF4-FFF2-40B4-BE49-F238E27FC236}">
                <a16:creationId xmlns:a16="http://schemas.microsoft.com/office/drawing/2014/main" id="{F5DA2BBB-D813-4ACF-A385-52D1BEEF19BE}"/>
              </a:ext>
            </a:extLst>
          </p:cNvPr>
          <p:cNvPicPr>
            <a:picLocks noChangeAspect="1"/>
          </p:cNvPicPr>
          <p:nvPr/>
        </p:nvPicPr>
        <p:blipFill>
          <a:blip r:embed="rId6"/>
          <a:stretch>
            <a:fillRect/>
          </a:stretch>
        </p:blipFill>
        <p:spPr>
          <a:xfrm>
            <a:off x="546870" y="3682056"/>
            <a:ext cx="5628356" cy="2357825"/>
          </a:xfrm>
          <a:prstGeom prst="rect">
            <a:avLst/>
          </a:prstGeom>
        </p:spPr>
      </p:pic>
    </p:spTree>
    <p:extLst>
      <p:ext uri="{BB962C8B-B14F-4D97-AF65-F5344CB8AC3E}">
        <p14:creationId xmlns:p14="http://schemas.microsoft.com/office/powerpoint/2010/main" val="894953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1845582-AC88-451A-9863-F6D2A684847D}"/>
              </a:ext>
            </a:extLst>
          </p:cNvPr>
          <p:cNvPicPr>
            <a:picLocks noChangeAspect="1"/>
          </p:cNvPicPr>
          <p:nvPr/>
        </p:nvPicPr>
        <p:blipFill rotWithShape="1">
          <a:blip r:embed="rId3">
            <a:extLst>
              <a:ext uri="{28A0092B-C50C-407E-A947-70E740481C1C}">
                <a14:useLocalDpi xmlns:a14="http://schemas.microsoft.com/office/drawing/2010/main" val="0"/>
              </a:ext>
            </a:extLst>
          </a:blip>
          <a:srcRect l="13012"/>
          <a:stretch/>
        </p:blipFill>
        <p:spPr>
          <a:xfrm>
            <a:off x="192437" y="154771"/>
            <a:ext cx="6477633" cy="2298165"/>
          </a:xfrm>
          <a:prstGeom prst="rect">
            <a:avLst/>
          </a:prstGeom>
        </p:spPr>
      </p:pic>
      <p:sp>
        <p:nvSpPr>
          <p:cNvPr id="6" name="Rechteck 5"/>
          <p:cNvSpPr/>
          <p:nvPr/>
        </p:nvSpPr>
        <p:spPr>
          <a:xfrm>
            <a:off x="226249" y="2518889"/>
            <a:ext cx="6476400" cy="7469514"/>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5000"/>
              </a:lnSpc>
              <a:spcBef>
                <a:spcPts val="600"/>
              </a:spcBef>
              <a:spcAft>
                <a:spcPts val="600"/>
              </a:spcAft>
            </a:pPr>
            <a:endParaRPr lang="de-DE" sz="1200" b="1">
              <a:solidFill>
                <a:schemeClr val="tx1"/>
              </a:solidFill>
              <a:latin typeface="Arial" panose="020B0604020202020204" pitchFamily="34" charset="0"/>
              <a:ea typeface="Arial" panose="020B0604020202020204" pitchFamily="34" charset="0"/>
              <a:cs typeface="Arial" panose="020B0604020202020204" pitchFamily="34" charset="0"/>
            </a:endParaRPr>
          </a:p>
        </p:txBody>
      </p:sp>
      <p:grpSp>
        <p:nvGrpSpPr>
          <p:cNvPr id="4" name="Gruppieren 3"/>
          <p:cNvGrpSpPr/>
          <p:nvPr/>
        </p:nvGrpSpPr>
        <p:grpSpPr>
          <a:xfrm>
            <a:off x="4562994" y="1730530"/>
            <a:ext cx="2185688" cy="527121"/>
            <a:chOff x="-4505024" y="4221648"/>
            <a:chExt cx="4171167" cy="1005958"/>
          </a:xfrm>
        </p:grpSpPr>
        <p:sp>
          <p:nvSpPr>
            <p:cNvPr id="3" name="Rechteck 2"/>
            <p:cNvSpPr/>
            <p:nvPr/>
          </p:nvSpPr>
          <p:spPr>
            <a:xfrm>
              <a:off x="-4505024" y="4221648"/>
              <a:ext cx="4171167" cy="1005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1740" y="4364963"/>
              <a:ext cx="3852672" cy="719328"/>
            </a:xfrm>
            <a:prstGeom prst="rect">
              <a:avLst/>
            </a:prstGeom>
          </p:spPr>
        </p:pic>
      </p:grpSp>
      <p:sp>
        <p:nvSpPr>
          <p:cNvPr id="51" name="Foliennummernplatzhalter 50"/>
          <p:cNvSpPr>
            <a:spLocks noGrp="1"/>
          </p:cNvSpPr>
          <p:nvPr>
            <p:ph type="sldNum" sz="quarter" idx="12"/>
          </p:nvPr>
        </p:nvSpPr>
        <p:spPr>
          <a:xfrm>
            <a:off x="4981047" y="9184588"/>
            <a:ext cx="1543050" cy="527403"/>
          </a:xfrm>
        </p:spPr>
        <p:txBody>
          <a:bodyPr/>
          <a:lstStyle/>
          <a:p>
            <a:r>
              <a:rPr lang="de-DE">
                <a:solidFill>
                  <a:srgbClr val="002D64"/>
                </a:solidFill>
                <a:latin typeface="Arial" panose="020B0604020202020204" pitchFamily="34" charset="0"/>
                <a:cs typeface="Arial" panose="020B0604020202020204" pitchFamily="34" charset="0"/>
              </a:rPr>
              <a:t> </a:t>
            </a:r>
            <a:fld id="{B367C774-BF47-4908-8078-F07A9743E7EB}" type="slidenum">
              <a:rPr lang="de-DE" smtClean="0">
                <a:solidFill>
                  <a:srgbClr val="002D64"/>
                </a:solidFill>
                <a:latin typeface="Arial" panose="020B0604020202020204" pitchFamily="34" charset="0"/>
                <a:cs typeface="Arial" panose="020B0604020202020204" pitchFamily="34" charset="0"/>
              </a:rPr>
              <a:pPr/>
              <a:t>8</a:t>
            </a:fld>
            <a:r>
              <a:rPr lang="de-DE">
                <a:solidFill>
                  <a:srgbClr val="002D64"/>
                </a:solidFill>
                <a:latin typeface="Arial" panose="020B0604020202020204" pitchFamily="34" charset="0"/>
                <a:cs typeface="Arial" panose="020B0604020202020204" pitchFamily="34" charset="0"/>
              </a:rPr>
              <a:t>/29</a:t>
            </a:r>
          </a:p>
        </p:txBody>
      </p:sp>
      <p:sp>
        <p:nvSpPr>
          <p:cNvPr id="5" name="Textfeld 4"/>
          <p:cNvSpPr txBox="1"/>
          <p:nvPr/>
        </p:nvSpPr>
        <p:spPr>
          <a:xfrm>
            <a:off x="192437" y="2872036"/>
            <a:ext cx="6469675" cy="3224985"/>
          </a:xfrm>
          <a:prstGeom prst="rect">
            <a:avLst/>
          </a:prstGeom>
          <a:noFill/>
        </p:spPr>
        <p:txBody>
          <a:bodyPr wrap="square" rtlCol="0" anchor="t">
            <a:spAutoFit/>
          </a:bodyPr>
          <a:lstStyle/>
          <a:p>
            <a:pPr indent="-228600">
              <a:lnSpc>
                <a:spcPct val="114000"/>
              </a:lnSpc>
              <a:spcBef>
                <a:spcPts val="1200"/>
              </a:spcBef>
              <a:spcAft>
                <a:spcPts val="600"/>
              </a:spcAft>
            </a:pPr>
            <a:r>
              <a:rPr lang="en-US" sz="1100" b="1" dirty="0">
                <a:solidFill>
                  <a:srgbClr val="0074AA"/>
                </a:solidFill>
                <a:latin typeface="Arial" panose="020B0604020202020204" pitchFamily="34" charset="0"/>
                <a:cs typeface="Cordia New"/>
              </a:rPr>
              <a:t>2) Which provider suits me best?</a:t>
            </a:r>
          </a:p>
          <a:p>
            <a:pPr>
              <a:lnSpc>
                <a:spcPct val="115000"/>
              </a:lnSpc>
              <a:spcAft>
                <a:spcPts val="0"/>
              </a:spcAft>
            </a:pPr>
            <a:r>
              <a:rPr lang="en-US" sz="1100" dirty="0">
                <a:solidFill>
                  <a:srgbClr val="002D64"/>
                </a:solidFill>
                <a:latin typeface="Arial" panose="020B0604020202020204" pitchFamily="34" charset="0"/>
                <a:ea typeface="SimSun" panose="02010600030101010101" pitchFamily="2" charset="-122"/>
                <a:cs typeface="Times New Roman" panose="02020603050405020304" pitchFamily="18" charset="0"/>
              </a:rPr>
              <a:t>For the Cloud Curriculum, Bertelsmann University works together with five different learning partners:</a:t>
            </a:r>
          </a:p>
          <a:p>
            <a:pPr>
              <a:lnSpc>
                <a:spcPct val="115000"/>
              </a:lnSpc>
              <a:spcBef>
                <a:spcPts val="600"/>
              </a:spcBef>
              <a:spcAft>
                <a:spcPts val="0"/>
              </a:spcAft>
            </a:pPr>
            <a:r>
              <a:rPr lang="en-US" sz="1100" dirty="0">
                <a:solidFill>
                  <a:srgbClr val="002D64"/>
                </a:solidFill>
                <a:latin typeface="Arial" panose="020B0604020202020204" pitchFamily="34" charset="0"/>
                <a:ea typeface="SimSun" panose="02010600030101010101" pitchFamily="2" charset="-122"/>
                <a:cs typeface="Times New Roman" panose="02020603050405020304" pitchFamily="18" charset="0"/>
              </a:rPr>
              <a:t>•	Coursera</a:t>
            </a:r>
          </a:p>
          <a:p>
            <a:pPr>
              <a:lnSpc>
                <a:spcPct val="115000"/>
              </a:lnSpc>
              <a:spcAft>
                <a:spcPts val="0"/>
              </a:spcAft>
            </a:pPr>
            <a:r>
              <a:rPr lang="en-US" sz="1100" dirty="0">
                <a:solidFill>
                  <a:srgbClr val="002D64"/>
                </a:solidFill>
                <a:latin typeface="Arial" panose="020B0604020202020204" pitchFamily="34" charset="0"/>
                <a:ea typeface="SimSun" panose="02010600030101010101" pitchFamily="2" charset="-122"/>
                <a:cs typeface="Times New Roman" panose="02020603050405020304" pitchFamily="18" charset="0"/>
              </a:rPr>
              <a:t>•	Udacity</a:t>
            </a:r>
          </a:p>
          <a:p>
            <a:pPr>
              <a:lnSpc>
                <a:spcPct val="115000"/>
              </a:lnSpc>
              <a:spcAft>
                <a:spcPts val="0"/>
              </a:spcAft>
            </a:pPr>
            <a:r>
              <a:rPr lang="en-US" sz="1100" dirty="0">
                <a:solidFill>
                  <a:srgbClr val="002D64"/>
                </a:solidFill>
                <a:latin typeface="Arial" panose="020B0604020202020204" pitchFamily="34" charset="0"/>
                <a:ea typeface="SimSun" panose="02010600030101010101" pitchFamily="2" charset="-122"/>
                <a:cs typeface="Times New Roman" panose="02020603050405020304" pitchFamily="18" charset="0"/>
              </a:rPr>
              <a:t>•	Microsoft</a:t>
            </a:r>
          </a:p>
          <a:p>
            <a:pPr>
              <a:lnSpc>
                <a:spcPct val="115000"/>
              </a:lnSpc>
              <a:spcAft>
                <a:spcPts val="0"/>
              </a:spcAft>
            </a:pPr>
            <a:r>
              <a:rPr lang="en-US" sz="1100" dirty="0">
                <a:solidFill>
                  <a:srgbClr val="002D64"/>
                </a:solidFill>
                <a:latin typeface="Arial" panose="020B0604020202020204" pitchFamily="34" charset="0"/>
                <a:ea typeface="SimSun" panose="02010600030101010101" pitchFamily="2" charset="-122"/>
                <a:cs typeface="Times New Roman" panose="02020603050405020304" pitchFamily="18" charset="0"/>
              </a:rPr>
              <a:t>•	Amazon Web Services</a:t>
            </a:r>
          </a:p>
          <a:p>
            <a:pPr>
              <a:lnSpc>
                <a:spcPct val="115000"/>
              </a:lnSpc>
              <a:spcAft>
                <a:spcPts val="0"/>
              </a:spcAft>
            </a:pPr>
            <a:r>
              <a:rPr lang="en-US" sz="1100" dirty="0">
                <a:solidFill>
                  <a:srgbClr val="002D64"/>
                </a:solidFill>
                <a:latin typeface="Arial" panose="020B0604020202020204" pitchFamily="34" charset="0"/>
                <a:ea typeface="SimSun" panose="02010600030101010101" pitchFamily="2" charset="-122"/>
                <a:cs typeface="Times New Roman" panose="02020603050405020304" pitchFamily="18" charset="0"/>
              </a:rPr>
              <a:t>•	Google</a:t>
            </a:r>
          </a:p>
          <a:p>
            <a:pPr>
              <a:lnSpc>
                <a:spcPct val="115000"/>
              </a:lnSpc>
              <a:spcBef>
                <a:spcPts val="600"/>
              </a:spcBef>
            </a:pPr>
            <a:r>
              <a:rPr lang="en-US" sz="1100" dirty="0">
                <a:solidFill>
                  <a:srgbClr val="002D64"/>
                </a:solidFill>
                <a:latin typeface="Arial"/>
                <a:ea typeface="SimSun"/>
                <a:cs typeface="Times New Roman"/>
              </a:rPr>
              <a:t>Each learning provider has their own profile and differs, for example, in terms of content, time investment and price. Besides the established Bertelsmann University learning partners, Coursera and Udacity, this time there are also offers from the three leading Cloud companies: Microsoft, AWS and Google. This way, both provider-agnostic and provider-specific learning content is available for learners to chose from. This diversity allows participants to pick an offer that is suited to their individual learning needs and the technological environment at their organization.</a:t>
            </a:r>
            <a:r>
              <a:rPr lang="en-US" sz="1100" dirty="0"/>
              <a:t> </a:t>
            </a:r>
            <a:r>
              <a:rPr lang="en-US" sz="1100" dirty="0">
                <a:solidFill>
                  <a:srgbClr val="002D64"/>
                </a:solidFill>
              </a:rPr>
              <a:t>You will find an overview of the most important differences between the learning partners in the document </a:t>
            </a:r>
            <a:r>
              <a:rPr lang="en-US" sz="1100" u="sng" dirty="0">
                <a:solidFill>
                  <a:srgbClr val="002D64"/>
                </a:solidFill>
                <a:highlight>
                  <a:srgbClr val="FFFF00"/>
                </a:highlight>
              </a:rPr>
              <a:t>Provider Comparison</a:t>
            </a:r>
            <a:r>
              <a:rPr lang="en-US" sz="1100" u="sng" dirty="0">
                <a:solidFill>
                  <a:srgbClr val="002D64"/>
                </a:solidFill>
              </a:rPr>
              <a:t>.</a:t>
            </a:r>
            <a:endParaRPr lang="en-US" sz="1100" dirty="0">
              <a:solidFill>
                <a:srgbClr val="002D64"/>
              </a:solidFill>
              <a:latin typeface="Arial" panose="020B0604020202020204" pitchFamily="34" charset="0"/>
              <a:ea typeface="SimSun" panose="02010600030101010101" pitchFamily="2" charset="-122"/>
              <a:cs typeface="Times New Roman" panose="02020603050405020304" pitchFamily="18" charset="0"/>
            </a:endParaRPr>
          </a:p>
        </p:txBody>
      </p:sp>
      <p:sp>
        <p:nvSpPr>
          <p:cNvPr id="7" name="Textfeld 6"/>
          <p:cNvSpPr txBox="1"/>
          <p:nvPr/>
        </p:nvSpPr>
        <p:spPr>
          <a:xfrm>
            <a:off x="181616" y="6156572"/>
            <a:ext cx="6469675" cy="1590692"/>
          </a:xfrm>
          <a:prstGeom prst="rect">
            <a:avLst/>
          </a:prstGeom>
          <a:noFill/>
        </p:spPr>
        <p:txBody>
          <a:bodyPr wrap="square" rtlCol="0">
            <a:spAutoFit/>
          </a:bodyPr>
          <a:lstStyle/>
          <a:p>
            <a:pPr indent="-228600">
              <a:lnSpc>
                <a:spcPct val="114000"/>
              </a:lnSpc>
              <a:spcBef>
                <a:spcPts val="1200"/>
              </a:spcBef>
              <a:spcAft>
                <a:spcPts val="600"/>
              </a:spcAft>
            </a:pPr>
            <a:r>
              <a:rPr lang="en-US" sz="1100" b="1" dirty="0">
                <a:solidFill>
                  <a:srgbClr val="0074AA"/>
                </a:solidFill>
                <a:latin typeface="Arial" panose="020B0604020202020204" pitchFamily="34" charset="0"/>
                <a:cs typeface="Cordia New"/>
              </a:rPr>
              <a:t>3) What do I need? </a:t>
            </a:r>
          </a:p>
          <a:p>
            <a:pPr>
              <a:lnSpc>
                <a:spcPct val="115000"/>
              </a:lnSpc>
              <a:spcAft>
                <a:spcPts val="600"/>
              </a:spcAft>
            </a:pPr>
            <a:r>
              <a:rPr lang="en-US" sz="1100" dirty="0">
                <a:solidFill>
                  <a:srgbClr val="002D64"/>
                </a:solidFill>
                <a:latin typeface="Arial" panose="020B0604020202020204" pitchFamily="34" charset="0"/>
                <a:ea typeface="SimSun" panose="02010600030101010101" pitchFamily="2" charset="-122"/>
                <a:cs typeface="Times New Roman" panose="02020603050405020304" pitchFamily="18" charset="0"/>
              </a:rPr>
              <a:t>In order to provide the knowledge and skills required for a role, our learning partners have built learning paths on the basis of each role profile. Each learning path contains a curated collection of online courses. </a:t>
            </a:r>
          </a:p>
          <a:p>
            <a:pPr>
              <a:lnSpc>
                <a:spcPct val="115000"/>
              </a:lnSpc>
              <a:spcAft>
                <a:spcPts val="600"/>
              </a:spcAft>
            </a:pPr>
            <a:r>
              <a:rPr lang="en-US" sz="1100" dirty="0">
                <a:solidFill>
                  <a:srgbClr val="002D64"/>
                </a:solidFill>
                <a:latin typeface="Arial" panose="020B0604020202020204" pitchFamily="34" charset="0"/>
                <a:ea typeface="SimSun" panose="02010600030101010101" pitchFamily="2" charset="-122"/>
                <a:cs typeface="Times New Roman" panose="02020603050405020304" pitchFamily="18" charset="0"/>
              </a:rPr>
              <a:t>The potential learning effort depends on the level of knowledge of the learner. The description of the individual learning paths, including course information, can be found on the Bertelsmann University website: </a:t>
            </a:r>
            <a:r>
              <a:rPr lang="en-US" sz="1100" dirty="0">
                <a:solidFill>
                  <a:srgbClr val="002D64"/>
                </a:solidFill>
                <a:latin typeface="Arial" panose="020B0604020202020204" pitchFamily="34" charset="0"/>
                <a:ea typeface="SimSun" panose="02010600030101010101" pitchFamily="2" charset="-122"/>
                <a:cs typeface="Times New Roman" panose="02020603050405020304" pitchFamily="18" charset="0"/>
                <a:hlinkClick r:id="rId5"/>
              </a:rPr>
              <a:t>www.bertelsmann-university.com</a:t>
            </a:r>
            <a:r>
              <a:rPr lang="en-US" sz="1100" dirty="0">
                <a:solidFill>
                  <a:srgbClr val="002D64"/>
                </a:solidFill>
                <a:latin typeface="Arial" panose="020B0604020202020204" pitchFamily="34" charset="0"/>
                <a:ea typeface="SimSun" panose="02010600030101010101" pitchFamily="2" charset="-122"/>
                <a:cs typeface="Times New Roman" panose="02020603050405020304" pitchFamily="18" charset="0"/>
              </a:rPr>
              <a:t>. </a:t>
            </a:r>
          </a:p>
        </p:txBody>
      </p:sp>
      <p:sp>
        <p:nvSpPr>
          <p:cNvPr id="13" name="Rechteck 12"/>
          <p:cNvSpPr/>
          <p:nvPr/>
        </p:nvSpPr>
        <p:spPr>
          <a:xfrm>
            <a:off x="181616" y="2248507"/>
            <a:ext cx="6550681" cy="60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a:solidFill>
                  <a:srgbClr val="0074AA"/>
                </a:solidFill>
                <a:latin typeface="Arial" panose="020B0604020202020204" pitchFamily="34" charset="0"/>
                <a:cs typeface="Arial" panose="020B0604020202020204" pitchFamily="34" charset="0"/>
              </a:rPr>
              <a:t>Bertelsmann Cloud Curriculum </a:t>
            </a:r>
          </a:p>
          <a:p>
            <a:r>
              <a:rPr lang="de-DE" sz="1400">
                <a:solidFill>
                  <a:srgbClr val="0074AA"/>
                </a:solidFill>
                <a:latin typeface="Arial" panose="020B0604020202020204" pitchFamily="34" charset="0"/>
                <a:cs typeface="Arial" panose="020B0604020202020204" pitchFamily="34" charset="0"/>
              </a:rPr>
              <a:t>FAQs </a:t>
            </a:r>
            <a:r>
              <a:rPr lang="de-DE" sz="1400" err="1">
                <a:solidFill>
                  <a:srgbClr val="0074AA"/>
                </a:solidFill>
                <a:latin typeface="Arial" panose="020B0604020202020204" pitchFamily="34" charset="0"/>
                <a:cs typeface="Arial" panose="020B0604020202020204" pitchFamily="34" charset="0"/>
              </a:rPr>
              <a:t>for</a:t>
            </a:r>
            <a:r>
              <a:rPr lang="de-DE" sz="1400">
                <a:solidFill>
                  <a:srgbClr val="0074AA"/>
                </a:solidFill>
                <a:latin typeface="Arial" panose="020B0604020202020204" pitchFamily="34" charset="0"/>
                <a:cs typeface="Arial" panose="020B0604020202020204" pitchFamily="34" charset="0"/>
              </a:rPr>
              <a:t> Bertelsmann </a:t>
            </a:r>
            <a:r>
              <a:rPr lang="de-DE" sz="1400" err="1">
                <a:solidFill>
                  <a:srgbClr val="0074AA"/>
                </a:solidFill>
                <a:latin typeface="Arial" panose="020B0604020202020204" pitchFamily="34" charset="0"/>
                <a:cs typeface="Arial" panose="020B0604020202020204" pitchFamily="34" charset="0"/>
              </a:rPr>
              <a:t>Employees</a:t>
            </a:r>
            <a:endParaRPr lang="de-DE" sz="1400">
              <a:solidFill>
                <a:srgbClr val="0074A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7515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1845582-AC88-451A-9863-F6D2A684847D}"/>
              </a:ext>
            </a:extLst>
          </p:cNvPr>
          <p:cNvPicPr>
            <a:picLocks noChangeAspect="1"/>
          </p:cNvPicPr>
          <p:nvPr/>
        </p:nvPicPr>
        <p:blipFill rotWithShape="1">
          <a:blip r:embed="rId3">
            <a:extLst>
              <a:ext uri="{28A0092B-C50C-407E-A947-70E740481C1C}">
                <a14:useLocalDpi xmlns:a14="http://schemas.microsoft.com/office/drawing/2010/main" val="0"/>
              </a:ext>
            </a:extLst>
          </a:blip>
          <a:srcRect l="13012"/>
          <a:stretch/>
        </p:blipFill>
        <p:spPr>
          <a:xfrm>
            <a:off x="192437" y="154771"/>
            <a:ext cx="6477633" cy="2298165"/>
          </a:xfrm>
          <a:prstGeom prst="rect">
            <a:avLst/>
          </a:prstGeom>
        </p:spPr>
      </p:pic>
      <p:sp>
        <p:nvSpPr>
          <p:cNvPr id="6" name="Rechteck 5"/>
          <p:cNvSpPr/>
          <p:nvPr/>
        </p:nvSpPr>
        <p:spPr>
          <a:xfrm>
            <a:off x="232976" y="2182554"/>
            <a:ext cx="6476400" cy="7469514"/>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5000"/>
              </a:lnSpc>
              <a:spcBef>
                <a:spcPts val="600"/>
              </a:spcBef>
              <a:spcAft>
                <a:spcPts val="600"/>
              </a:spcAft>
            </a:pPr>
            <a:endParaRPr lang="de-DE" sz="1200" b="1">
              <a:solidFill>
                <a:schemeClr val="tx1"/>
              </a:solidFill>
              <a:latin typeface="Arial" panose="020B0604020202020204" pitchFamily="34" charset="0"/>
              <a:ea typeface="Arial" panose="020B0604020202020204" pitchFamily="34" charset="0"/>
              <a:cs typeface="Arial" panose="020B0604020202020204" pitchFamily="34" charset="0"/>
            </a:endParaRPr>
          </a:p>
        </p:txBody>
      </p:sp>
      <p:grpSp>
        <p:nvGrpSpPr>
          <p:cNvPr id="4" name="Gruppieren 3"/>
          <p:cNvGrpSpPr/>
          <p:nvPr/>
        </p:nvGrpSpPr>
        <p:grpSpPr>
          <a:xfrm>
            <a:off x="4562994" y="1730530"/>
            <a:ext cx="2185688" cy="527121"/>
            <a:chOff x="-4505024" y="4221648"/>
            <a:chExt cx="4171167" cy="1005958"/>
          </a:xfrm>
        </p:grpSpPr>
        <p:sp>
          <p:nvSpPr>
            <p:cNvPr id="3" name="Rechteck 2"/>
            <p:cNvSpPr/>
            <p:nvPr/>
          </p:nvSpPr>
          <p:spPr>
            <a:xfrm>
              <a:off x="-4505024" y="4221648"/>
              <a:ext cx="4171167" cy="1005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1740" y="4364963"/>
              <a:ext cx="3852672" cy="719328"/>
            </a:xfrm>
            <a:prstGeom prst="rect">
              <a:avLst/>
            </a:prstGeom>
          </p:spPr>
        </p:pic>
      </p:grpSp>
      <p:sp>
        <p:nvSpPr>
          <p:cNvPr id="51" name="Foliennummernplatzhalter 50"/>
          <p:cNvSpPr>
            <a:spLocks noGrp="1"/>
          </p:cNvSpPr>
          <p:nvPr>
            <p:ph type="sldNum" sz="quarter" idx="12"/>
          </p:nvPr>
        </p:nvSpPr>
        <p:spPr>
          <a:xfrm>
            <a:off x="4981047" y="9184588"/>
            <a:ext cx="1543050" cy="527403"/>
          </a:xfrm>
        </p:spPr>
        <p:txBody>
          <a:bodyPr/>
          <a:lstStyle/>
          <a:p>
            <a:r>
              <a:rPr lang="de-DE">
                <a:solidFill>
                  <a:srgbClr val="002D64"/>
                </a:solidFill>
                <a:latin typeface="Arial" panose="020B0604020202020204" pitchFamily="34" charset="0"/>
                <a:cs typeface="Arial" panose="020B0604020202020204" pitchFamily="34" charset="0"/>
              </a:rPr>
              <a:t> </a:t>
            </a:r>
            <a:fld id="{B367C774-BF47-4908-8078-F07A9743E7EB}" type="slidenum">
              <a:rPr lang="de-DE" smtClean="0">
                <a:solidFill>
                  <a:srgbClr val="002D64"/>
                </a:solidFill>
                <a:latin typeface="Arial" panose="020B0604020202020204" pitchFamily="34" charset="0"/>
                <a:cs typeface="Arial" panose="020B0604020202020204" pitchFamily="34" charset="0"/>
              </a:rPr>
              <a:pPr/>
              <a:t>9</a:t>
            </a:fld>
            <a:r>
              <a:rPr lang="de-DE">
                <a:solidFill>
                  <a:srgbClr val="002D64"/>
                </a:solidFill>
                <a:latin typeface="Arial" panose="020B0604020202020204" pitchFamily="34" charset="0"/>
                <a:cs typeface="Arial" panose="020B0604020202020204" pitchFamily="34" charset="0"/>
              </a:rPr>
              <a:t>/29</a:t>
            </a:r>
          </a:p>
        </p:txBody>
      </p:sp>
      <p:sp>
        <p:nvSpPr>
          <p:cNvPr id="10" name="Textfeld 9"/>
          <p:cNvSpPr txBox="1"/>
          <p:nvPr/>
        </p:nvSpPr>
        <p:spPr>
          <a:xfrm>
            <a:off x="192437" y="2897436"/>
            <a:ext cx="6469675" cy="1615892"/>
          </a:xfrm>
          <a:prstGeom prst="rect">
            <a:avLst/>
          </a:prstGeom>
          <a:noFill/>
        </p:spPr>
        <p:txBody>
          <a:bodyPr wrap="square" rtlCol="0">
            <a:spAutoFit/>
          </a:bodyPr>
          <a:lstStyle/>
          <a:p>
            <a:pPr indent="-228600">
              <a:lnSpc>
                <a:spcPct val="112000"/>
              </a:lnSpc>
              <a:spcBef>
                <a:spcPts val="1800"/>
              </a:spcBef>
              <a:spcAft>
                <a:spcPts val="600"/>
              </a:spcAft>
            </a:pPr>
            <a:r>
              <a:rPr lang="en-US" sz="1400" b="1">
                <a:solidFill>
                  <a:srgbClr val="00628E"/>
                </a:solidFill>
                <a:latin typeface="Arial" panose="020B0604020202020204" pitchFamily="34" charset="0"/>
                <a:cs typeface="Cordia New" panose="020B0304020202020204" pitchFamily="34" charset="-34"/>
              </a:rPr>
              <a:t>Which cloud roles are there?</a:t>
            </a:r>
          </a:p>
          <a:p>
            <a:pPr>
              <a:lnSpc>
                <a:spcPct val="115000"/>
              </a:lnSpc>
              <a:spcAft>
                <a:spcPts val="0"/>
              </a:spcAft>
            </a:pPr>
            <a:r>
              <a:rPr lang="en-US" sz="1100">
                <a:solidFill>
                  <a:srgbClr val="002D64"/>
                </a:solidFill>
                <a:latin typeface="Arial" panose="020B0604020202020204" pitchFamily="34" charset="0"/>
                <a:ea typeface="SimSun" panose="02010600030101010101" pitchFamily="2" charset="-122"/>
                <a:cs typeface="Times New Roman" panose="02020603050405020304" pitchFamily="18" charset="0"/>
              </a:rPr>
              <a:t>In the following, you will find the respective role profile descriptions, requirements and learning targets for each cloud role.</a:t>
            </a:r>
          </a:p>
          <a:p>
            <a:pPr indent="-228600">
              <a:lnSpc>
                <a:spcPct val="115000"/>
              </a:lnSpc>
              <a:spcBef>
                <a:spcPts val="1200"/>
              </a:spcBef>
              <a:tabLst>
                <a:tab pos="228600" algn="l"/>
                <a:tab pos="457200" algn="l"/>
              </a:tabLst>
            </a:pPr>
            <a:r>
              <a:rPr lang="en-US" sz="1200" b="1">
                <a:solidFill>
                  <a:srgbClr val="00628E"/>
                </a:solidFill>
                <a:latin typeface="Arial" panose="020B0604020202020204" pitchFamily="34" charset="0"/>
                <a:cs typeface="Cordia New" panose="020B0304020202020204" pitchFamily="34" charset="-34"/>
              </a:rPr>
              <a:t>Overview</a:t>
            </a:r>
          </a:p>
          <a:p>
            <a:pPr>
              <a:lnSpc>
                <a:spcPct val="115000"/>
              </a:lnSpc>
              <a:spcBef>
                <a:spcPts val="600"/>
              </a:spcBef>
            </a:pPr>
            <a:r>
              <a:rPr lang="en-US" sz="1100">
                <a:solidFill>
                  <a:srgbClr val="002D64"/>
                </a:solidFill>
                <a:latin typeface="Arial" panose="020B0604020202020204" pitchFamily="34" charset="0"/>
                <a:ea typeface="SimSun" panose="02010600030101010101" pitchFamily="2" charset="-122"/>
                <a:cs typeface="Times New Roman" panose="02020603050405020304" pitchFamily="18" charset="0"/>
              </a:rPr>
              <a:t>There are three cloud roles: Cloud DevOps Engineer, Cloud Solutions Architect and Cloud Product Owner.</a:t>
            </a:r>
          </a:p>
        </p:txBody>
      </p:sp>
      <p:sp>
        <p:nvSpPr>
          <p:cNvPr id="12" name="Textfeld 11"/>
          <p:cNvSpPr txBox="1"/>
          <p:nvPr/>
        </p:nvSpPr>
        <p:spPr>
          <a:xfrm>
            <a:off x="197791" y="8789448"/>
            <a:ext cx="6469675" cy="465127"/>
          </a:xfrm>
          <a:prstGeom prst="rect">
            <a:avLst/>
          </a:prstGeom>
          <a:noFill/>
        </p:spPr>
        <p:txBody>
          <a:bodyPr wrap="square" rtlCol="0">
            <a:spAutoFit/>
          </a:bodyPr>
          <a:lstStyle/>
          <a:p>
            <a:pPr>
              <a:lnSpc>
                <a:spcPct val="115000"/>
              </a:lnSpc>
              <a:spcBef>
                <a:spcPts val="1800"/>
              </a:spcBef>
              <a:spcAft>
                <a:spcPts val="0"/>
              </a:spcAft>
            </a:pPr>
            <a:r>
              <a:rPr lang="en-US" sz="1100">
                <a:solidFill>
                  <a:srgbClr val="002D64"/>
                </a:solidFill>
                <a:latin typeface="Arial" panose="020B0604020202020204" pitchFamily="34" charset="0"/>
                <a:ea typeface="SimSun" panose="02010600030101010101" pitchFamily="2" charset="-122"/>
                <a:cs typeface="Times New Roman" panose="02020603050405020304" pitchFamily="18" charset="0"/>
              </a:rPr>
              <a:t>In order to choose a suitable role, interested participants may use the description, as well as the stated prerequisites as guidance. </a:t>
            </a:r>
          </a:p>
        </p:txBody>
      </p:sp>
      <p:sp>
        <p:nvSpPr>
          <p:cNvPr id="14" name="Rechteck 13"/>
          <p:cNvSpPr/>
          <p:nvPr/>
        </p:nvSpPr>
        <p:spPr>
          <a:xfrm>
            <a:off x="181616" y="2248507"/>
            <a:ext cx="6550681" cy="60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a:solidFill>
                  <a:srgbClr val="0074AA"/>
                </a:solidFill>
                <a:latin typeface="Arial" panose="020B0604020202020204" pitchFamily="34" charset="0"/>
                <a:cs typeface="Arial" panose="020B0604020202020204" pitchFamily="34" charset="0"/>
              </a:rPr>
              <a:t>Bertelsmann Cloud Curriculum </a:t>
            </a:r>
          </a:p>
          <a:p>
            <a:r>
              <a:rPr lang="de-DE" sz="1400">
                <a:solidFill>
                  <a:srgbClr val="0074AA"/>
                </a:solidFill>
                <a:latin typeface="Arial" panose="020B0604020202020204" pitchFamily="34" charset="0"/>
                <a:cs typeface="Arial" panose="020B0604020202020204" pitchFamily="34" charset="0"/>
              </a:rPr>
              <a:t>FAQs </a:t>
            </a:r>
            <a:r>
              <a:rPr lang="de-DE" sz="1400" err="1">
                <a:solidFill>
                  <a:srgbClr val="0074AA"/>
                </a:solidFill>
                <a:latin typeface="Arial" panose="020B0604020202020204" pitchFamily="34" charset="0"/>
                <a:cs typeface="Arial" panose="020B0604020202020204" pitchFamily="34" charset="0"/>
              </a:rPr>
              <a:t>for</a:t>
            </a:r>
            <a:r>
              <a:rPr lang="de-DE" sz="1400">
                <a:solidFill>
                  <a:srgbClr val="0074AA"/>
                </a:solidFill>
                <a:latin typeface="Arial" panose="020B0604020202020204" pitchFamily="34" charset="0"/>
                <a:cs typeface="Arial" panose="020B0604020202020204" pitchFamily="34" charset="0"/>
              </a:rPr>
              <a:t> Bertelsmann </a:t>
            </a:r>
            <a:r>
              <a:rPr lang="de-DE" sz="1400" err="1">
                <a:solidFill>
                  <a:srgbClr val="0074AA"/>
                </a:solidFill>
                <a:latin typeface="Arial" panose="020B0604020202020204" pitchFamily="34" charset="0"/>
                <a:cs typeface="Arial" panose="020B0604020202020204" pitchFamily="34" charset="0"/>
              </a:rPr>
              <a:t>Employees</a:t>
            </a:r>
            <a:endParaRPr lang="de-DE" sz="1400">
              <a:solidFill>
                <a:srgbClr val="0074AA"/>
              </a:solidFill>
              <a:latin typeface="Arial" panose="020B0604020202020204" pitchFamily="34" charset="0"/>
              <a:cs typeface="Arial" panose="020B0604020202020204" pitchFamily="34" charset="0"/>
            </a:endParaRPr>
          </a:p>
        </p:txBody>
      </p:sp>
      <p:pic>
        <p:nvPicPr>
          <p:cNvPr id="15" name="Grafik 14">
            <a:extLst>
              <a:ext uri="{FF2B5EF4-FFF2-40B4-BE49-F238E27FC236}">
                <a16:creationId xmlns:a16="http://schemas.microsoft.com/office/drawing/2014/main" id="{68061619-C62C-44D6-9903-7D21465AFB81}"/>
              </a:ext>
            </a:extLst>
          </p:cNvPr>
          <p:cNvPicPr>
            <a:picLocks noChangeAspect="1"/>
          </p:cNvPicPr>
          <p:nvPr/>
        </p:nvPicPr>
        <p:blipFill>
          <a:blip r:embed="rId5"/>
          <a:stretch>
            <a:fillRect/>
          </a:stretch>
        </p:blipFill>
        <p:spPr>
          <a:xfrm>
            <a:off x="210054" y="4629538"/>
            <a:ext cx="6462465" cy="4094539"/>
          </a:xfrm>
          <a:prstGeom prst="rect">
            <a:avLst/>
          </a:prstGeom>
        </p:spPr>
      </p:pic>
    </p:spTree>
    <p:extLst>
      <p:ext uri="{BB962C8B-B14F-4D97-AF65-F5344CB8AC3E}">
        <p14:creationId xmlns:p14="http://schemas.microsoft.com/office/powerpoint/2010/main" val="213426777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494E675D2EAF4B96956ACDCF6ABA5A" ma:contentTypeVersion="6" ma:contentTypeDescription="Create a new document." ma:contentTypeScope="" ma:versionID="88c0dd9ee396b95dea301bb0ac009cb5">
  <xsd:schema xmlns:xsd="http://www.w3.org/2001/XMLSchema" xmlns:xs="http://www.w3.org/2001/XMLSchema" xmlns:p="http://schemas.microsoft.com/office/2006/metadata/properties" xmlns:ns2="2162f587-01a7-49b1-ac4a-05367805adc1" targetNamespace="http://schemas.microsoft.com/office/2006/metadata/properties" ma:root="true" ma:fieldsID="b82c4e79266d33c9fec9d908d960b144" ns2:_="">
    <xsd:import namespace="2162f587-01a7-49b1-ac4a-05367805ad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62f587-01a7-49b1-ac4a-05367805ad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A5B7B5-9EDC-43CB-A596-514B1A912A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62f587-01a7-49b1-ac4a-05367805ad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95B388-2C91-4F54-BC7E-24E3B4CB4550}">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2162f587-01a7-49b1-ac4a-05367805adc1"/>
    <ds:schemaRef ds:uri="http://www.w3.org/XML/1998/namespace"/>
  </ds:schemaRefs>
</ds:datastoreItem>
</file>

<file path=customXml/itemProps3.xml><?xml version="1.0" encoding="utf-8"?>
<ds:datastoreItem xmlns:ds="http://schemas.openxmlformats.org/officeDocument/2006/customXml" ds:itemID="{EC6A2966-10A3-47E1-B2B0-864B929E2A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6641</Words>
  <Application>Microsoft Office PowerPoint</Application>
  <PresentationFormat>A4-Papier (210 x 297 mm)</PresentationFormat>
  <Paragraphs>466</Paragraphs>
  <Slides>27</Slides>
  <Notes>27</Notes>
  <HiddenSlides>0</HiddenSlides>
  <MMClips>0</MMClips>
  <ScaleCrop>false</ScaleCrop>
  <HeadingPairs>
    <vt:vector size="4" baseType="variant">
      <vt:variant>
        <vt:lpstr>Design</vt:lpstr>
      </vt:variant>
      <vt:variant>
        <vt:i4>1</vt:i4>
      </vt:variant>
      <vt:variant>
        <vt:lpstr>Folientitel</vt:lpstr>
      </vt:variant>
      <vt:variant>
        <vt:i4>27</vt:i4>
      </vt:variant>
    </vt:vector>
  </HeadingPairs>
  <TitlesOfParts>
    <vt:vector size="28" baseType="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Corporate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Heitkämper, Jil, ZY</dc:creator>
  <cp:lastModifiedBy>Bensch, Hanna, ZY</cp:lastModifiedBy>
  <cp:revision>90</cp:revision>
  <cp:lastPrinted>2019-09-17T19:08:40Z</cp:lastPrinted>
  <dcterms:created xsi:type="dcterms:W3CDTF">2017-03-15T09:34:25Z</dcterms:created>
  <dcterms:modified xsi:type="dcterms:W3CDTF">2020-06-16T14:53:00Z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0x0101000F494E675D2EAF4B96956ACDCF6ABA5A</vt:lpwstr>
  </property>
</Properties>
</file>